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
  </p:notesMasterIdLst>
  <p:handoutMasterIdLst>
    <p:handoutMasterId r:id="rId13"/>
  </p:handoutMasterIdLst>
  <p:sldIdLst>
    <p:sldId id="256" r:id="rId2"/>
    <p:sldId id="322" r:id="rId3"/>
    <p:sldId id="278" r:id="rId4"/>
    <p:sldId id="321" r:id="rId5"/>
    <p:sldId id="285" r:id="rId6"/>
    <p:sldId id="326" r:id="rId7"/>
    <p:sldId id="296" r:id="rId8"/>
    <p:sldId id="324" r:id="rId9"/>
    <p:sldId id="327" r:id="rId10"/>
    <p:sldId id="317" r:id="rId11"/>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1098" y="-25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6B4921D2-4C10-4807-BB47-8C278AFA18F4}" type="datetimeFigureOut">
              <a:rPr lang="en-GB" smtClean="0"/>
              <a:pPr/>
              <a:t>23/02/2013</a:t>
            </a:fld>
            <a:endParaRPr lang="en-GB"/>
          </a:p>
        </p:txBody>
      </p:sp>
      <p:sp>
        <p:nvSpPr>
          <p:cNvPr id="4" name="Footer Placeholder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5" name="Slide Number Placehold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6A5AC5ED-3CDE-475F-8181-42FECE147A1C}" type="slidenum">
              <a:rPr lang="en-GB" smtClean="0"/>
              <a:pPr/>
              <a:t>‹#›</a:t>
            </a:fld>
            <a:endParaRPr lang="en-GB"/>
          </a:p>
        </p:txBody>
      </p:sp>
    </p:spTree>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2A124859-F0CD-4A7C-BE37-F5F91AC8758E}" type="datetimeFigureOut">
              <a:rPr lang="en-GB" smtClean="0"/>
              <a:pPr/>
              <a:t>23/02/2013</a:t>
            </a:fld>
            <a:endParaRPr lang="en-GB"/>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RUSSIA IN REVOLUTION 1917-1924</a:t>
            </a:r>
            <a:endParaRPr lang="en-GB"/>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CAA436A8-AC52-4052-B8C9-C54F8FB31C58}" type="slidenum">
              <a:rPr lang="en-GB" smtClean="0"/>
              <a:pPr/>
              <a:t>‹#›</a:t>
            </a:fld>
            <a:endParaRPr lang="en-GB"/>
          </a:p>
        </p:txBody>
      </p:sp>
    </p:spTree>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3</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5</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6</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7</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AA436A8-AC52-4052-B8C9-C54F8FB31C58}" type="slidenum">
              <a:rPr lang="en-GB" smtClean="0"/>
              <a:pPr/>
              <a:t>8</a:t>
            </a:fld>
            <a:endParaRPr lang="en-GB" dirty="0"/>
          </a:p>
        </p:txBody>
      </p:sp>
      <p:sp>
        <p:nvSpPr>
          <p:cNvPr id="5" name="Footer Placeholder 4"/>
          <p:cNvSpPr>
            <a:spLocks noGrp="1"/>
          </p:cNvSpPr>
          <p:nvPr>
            <p:ph type="ftr" sz="quarter" idx="11"/>
          </p:nvPr>
        </p:nvSpPr>
        <p:spPr/>
        <p:txBody>
          <a:bodyPr/>
          <a:lstStyle/>
          <a:p>
            <a:r>
              <a:rPr lang="en-GB" dirty="0" smtClean="0"/>
              <a:t>RUSSIA IN REVOLUTION 1917-1924</a:t>
            </a:r>
            <a:endParaRPr lang="en-GB" dirty="0"/>
          </a:p>
        </p:txBody>
      </p:sp>
      <p:sp>
        <p:nvSpPr>
          <p:cNvPr id="6" name="Header Placeholder 5"/>
          <p:cNvSpPr>
            <a:spLocks noGrp="1"/>
          </p:cNvSpPr>
          <p:nvPr>
            <p:ph type="hdr" sz="quarter" idx="12"/>
          </p:nvPr>
        </p:nvSpPr>
        <p:spPr/>
        <p:txBody>
          <a:bodyPr/>
          <a:lstStyle/>
          <a:p>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7A85E8B-3DC3-471C-B357-AB88356E49B2}" type="datetime1">
              <a:rPr lang="en-GB" smtClean="0"/>
              <a:pPr/>
              <a:t>23/02/2013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7241DF0-4498-494E-90E7-C1B8F010B2B2}" type="datetime1">
              <a:rPr lang="en-GB" smtClean="0"/>
              <a:pPr/>
              <a:t>23/02/2013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49" y="366713"/>
            <a:ext cx="1543051" cy="78009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42901" y="366713"/>
            <a:ext cx="4476751" cy="7800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74A9865-99D6-4344-A17E-BA31634E6869}" type="datetime1">
              <a:rPr lang="en-GB" smtClean="0"/>
              <a:pPr/>
              <a:t>23/02/2013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4B93DAC-4FE0-4D4A-8E46-50D2A5DB53CB}" type="datetime1">
              <a:rPr lang="en-GB" smtClean="0"/>
              <a:pPr/>
              <a:t>23/02/2013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08AE96-1ABE-4705-AA41-084E702D7F96}" type="datetime1">
              <a:rPr lang="en-GB" smtClean="0"/>
              <a:pPr/>
              <a:t>23/02/2013</a:t>
            </a:fld>
            <a:endParaRPr lang="en-GB"/>
          </a:p>
        </p:txBody>
      </p:sp>
      <p:sp>
        <p:nvSpPr>
          <p:cNvPr id="5" name="Footer Placeholder 4"/>
          <p:cNvSpPr>
            <a:spLocks noGrp="1"/>
          </p:cNvSpPr>
          <p:nvPr>
            <p:ph type="ftr" sz="quarter" idx="11"/>
          </p:nvPr>
        </p:nvSpPr>
        <p:spPr/>
        <p:txBody>
          <a:bodyPr/>
          <a:lstStyle/>
          <a:p>
            <a:r>
              <a:rPr lang="en-GB" smtClean="0"/>
              <a:t>RUSSIA IN REVOLUTION 1917-1924</a:t>
            </a:r>
            <a:endParaRPr lang="en-GB"/>
          </a:p>
        </p:txBody>
      </p:sp>
      <p:sp>
        <p:nvSpPr>
          <p:cNvPr id="6" name="Slide Number Placeholder 5"/>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429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5052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F0DE534-739A-433F-B8A3-9644189ACD7A}" type="datetime1">
              <a:rPr lang="en-GB" smtClean="0"/>
              <a:pPr/>
              <a:t>23/02/2013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66E8EFD-F424-46F4-A7E6-1D637B086958}" type="datetime1">
              <a:rPr lang="en-GB" smtClean="0"/>
              <a:pPr/>
              <a:t>23/02/2013</a:t>
            </a:fld>
            <a:endParaRPr lang="en-GB"/>
          </a:p>
        </p:txBody>
      </p:sp>
      <p:sp>
        <p:nvSpPr>
          <p:cNvPr id="8" name="Footer Placeholder 7"/>
          <p:cNvSpPr>
            <a:spLocks noGrp="1"/>
          </p:cNvSpPr>
          <p:nvPr>
            <p:ph type="ftr" sz="quarter" idx="11"/>
          </p:nvPr>
        </p:nvSpPr>
        <p:spPr/>
        <p:txBody>
          <a:bodyPr/>
          <a:lstStyle/>
          <a:p>
            <a:r>
              <a:rPr lang="en-GB" smtClean="0"/>
              <a:t>RUSSIA IN REVOLUTION 1917-1924</a:t>
            </a:r>
            <a:endParaRPr lang="en-GB"/>
          </a:p>
        </p:txBody>
      </p:sp>
      <p:sp>
        <p:nvSpPr>
          <p:cNvPr id="9" name="Slide Number Placeholder 8"/>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7BAECE5-B98D-4414-BA0D-F2D5E8AFF6FF}" type="datetime1">
              <a:rPr lang="en-GB" smtClean="0"/>
              <a:pPr/>
              <a:t>23/02/2013</a:t>
            </a:fld>
            <a:endParaRPr lang="en-GB"/>
          </a:p>
        </p:txBody>
      </p:sp>
      <p:sp>
        <p:nvSpPr>
          <p:cNvPr id="4" name="Footer Placeholder 3"/>
          <p:cNvSpPr>
            <a:spLocks noGrp="1"/>
          </p:cNvSpPr>
          <p:nvPr>
            <p:ph type="ftr" sz="quarter" idx="11"/>
          </p:nvPr>
        </p:nvSpPr>
        <p:spPr/>
        <p:txBody>
          <a:bodyPr/>
          <a:lstStyle/>
          <a:p>
            <a:r>
              <a:rPr lang="en-GB" smtClean="0"/>
              <a:t>RUSSIA IN REVOLUTION 1917-1924</a:t>
            </a:r>
            <a:endParaRPr lang="en-GB"/>
          </a:p>
        </p:txBody>
      </p:sp>
      <p:sp>
        <p:nvSpPr>
          <p:cNvPr id="5" name="Slide Number Placeholder 4"/>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9749DC-D3FD-4015-900C-6F060CE642AE}" type="datetime1">
              <a:rPr lang="en-GB" smtClean="0"/>
              <a:pPr/>
              <a:t>23/02/2013</a:t>
            </a:fld>
            <a:endParaRPr lang="en-GB"/>
          </a:p>
        </p:txBody>
      </p:sp>
      <p:sp>
        <p:nvSpPr>
          <p:cNvPr id="3" name="Footer Placeholder 2"/>
          <p:cNvSpPr>
            <a:spLocks noGrp="1"/>
          </p:cNvSpPr>
          <p:nvPr>
            <p:ph type="ftr" sz="quarter" idx="11"/>
          </p:nvPr>
        </p:nvSpPr>
        <p:spPr/>
        <p:txBody>
          <a:bodyPr/>
          <a:lstStyle/>
          <a:p>
            <a:r>
              <a:rPr lang="en-GB" smtClean="0"/>
              <a:t>RUSSIA IN REVOLUTION 1917-1924</a:t>
            </a:r>
            <a:endParaRPr lang="en-GB"/>
          </a:p>
        </p:txBody>
      </p:sp>
      <p:sp>
        <p:nvSpPr>
          <p:cNvPr id="4" name="Slide Number Placeholder 3"/>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23162-24F2-4CB0-B098-0CFDB2A0A3B2}" type="datetime1">
              <a:rPr lang="en-GB" smtClean="0"/>
              <a:pPr/>
              <a:t>23/02/2013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09636D-E4D4-4625-83D3-880E4CE4566C}" type="datetime1">
              <a:rPr lang="en-GB" smtClean="0"/>
              <a:pPr/>
              <a:t>23/02/2013</a:t>
            </a:fld>
            <a:endParaRPr lang="en-GB"/>
          </a:p>
        </p:txBody>
      </p:sp>
      <p:sp>
        <p:nvSpPr>
          <p:cNvPr id="6" name="Footer Placeholder 5"/>
          <p:cNvSpPr>
            <a:spLocks noGrp="1"/>
          </p:cNvSpPr>
          <p:nvPr>
            <p:ph type="ftr" sz="quarter" idx="11"/>
          </p:nvPr>
        </p:nvSpPr>
        <p:spPr/>
        <p:txBody>
          <a:bodyPr/>
          <a:lstStyle/>
          <a:p>
            <a:r>
              <a:rPr lang="en-GB" smtClean="0"/>
              <a:t>RUSSIA IN REVOLUTION 1917-1924</a:t>
            </a:r>
            <a:endParaRPr lang="en-GB"/>
          </a:p>
        </p:txBody>
      </p:sp>
      <p:sp>
        <p:nvSpPr>
          <p:cNvPr id="7" name="Slide Number Placeholder 6"/>
          <p:cNvSpPr>
            <a:spLocks noGrp="1"/>
          </p:cNvSpPr>
          <p:nvPr>
            <p:ph type="sldNum" sz="quarter" idx="12"/>
          </p:nvPr>
        </p:nvSpPr>
        <p:spPr/>
        <p:txBody>
          <a:bodyPr/>
          <a:lstStyle/>
          <a:p>
            <a:fld id="{7AA0AD32-EEB8-4EF7-946D-0C48487C5CBA}"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1FBCC2-C180-4705-9692-E37FB99A4A5A}" type="datetime1">
              <a:rPr lang="en-GB" smtClean="0"/>
              <a:pPr/>
              <a:t>23/02/2013</a:t>
            </a:fld>
            <a:endParaRPr lang="en-GB"/>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RUSSIA IN REVOLUTION 1917-1924</a:t>
            </a:r>
            <a:endParaRPr lang="en-GB"/>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A0AD32-EEB8-4EF7-946D-0C48487C5CB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cartoons.ac.uk/record/66889/zo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http://3.bp.blogspot.com/_ByX0wM8-xSo/TSxS9FTcqEI/AAAAAAAAAFU/c5KJ-aiXgOM/s1600/Nuclear%2BExplosion%2B1280X1024%2BWallpaper.jpg"/>
          <p:cNvPicPr>
            <a:picLocks noChangeAspect="1" noChangeArrowheads="1"/>
          </p:cNvPicPr>
          <p:nvPr/>
        </p:nvPicPr>
        <p:blipFill>
          <a:blip r:embed="rId2">
            <a:lum bright="-35000"/>
          </a:blip>
          <a:srcRect/>
          <a:stretch>
            <a:fillRect/>
          </a:stretch>
        </p:blipFill>
        <p:spPr bwMode="auto">
          <a:xfrm>
            <a:off x="-36512" y="-171400"/>
            <a:ext cx="9180512" cy="7303717"/>
          </a:xfrm>
          <a:prstGeom prst="rect">
            <a:avLst/>
          </a:prstGeom>
          <a:noFill/>
        </p:spPr>
      </p:pic>
      <p:sp>
        <p:nvSpPr>
          <p:cNvPr id="5" name="TextBox 4"/>
          <p:cNvSpPr txBox="1"/>
          <p:nvPr/>
        </p:nvSpPr>
        <p:spPr>
          <a:xfrm>
            <a:off x="755576" y="620688"/>
            <a:ext cx="7632848" cy="6032421"/>
          </a:xfrm>
          <a:prstGeom prst="rect">
            <a:avLst/>
          </a:prstGeom>
          <a:noFill/>
        </p:spPr>
        <p:txBody>
          <a:bodyPr wrap="square" rtlCol="0">
            <a:spAutoFit/>
          </a:bodyPr>
          <a:lstStyle/>
          <a:p>
            <a:pPr algn="ctr"/>
            <a:endParaRPr lang="en-GB" sz="2800" dirty="0" smtClean="0">
              <a:latin typeface="Candara" pitchFamily="34" charset="0"/>
            </a:endParaRPr>
          </a:p>
          <a:p>
            <a:pPr algn="ctr"/>
            <a:r>
              <a:rPr lang="en-GB" sz="3200" b="1" dirty="0" smtClean="0">
                <a:solidFill>
                  <a:schemeClr val="bg1"/>
                </a:solidFill>
                <a:effectLst>
                  <a:outerShdw blurRad="38100" dist="38100" dir="2700000" algn="tl">
                    <a:srgbClr val="000000">
                      <a:alpha val="43137"/>
                    </a:srgbClr>
                  </a:outerShdw>
                </a:effectLst>
                <a:latin typeface="Candara" pitchFamily="34" charset="0"/>
              </a:rPr>
              <a:t>CONTROLLED ASSESSMENT:</a:t>
            </a:r>
          </a:p>
          <a:p>
            <a:pPr lvl="0" algn="ctr"/>
            <a:r>
              <a:rPr kumimoji="0" lang="en-GB" sz="3200" b="1" i="1" u="none" strike="noStrike" cap="none" normalizeH="0" dirty="0" smtClean="0">
                <a:ln>
                  <a:noFill/>
                </a:ln>
                <a:solidFill>
                  <a:schemeClr val="bg1"/>
                </a:solidFill>
                <a:effectLst>
                  <a:outerShdw blurRad="38100" dist="38100" dir="2700000" algn="tl">
                    <a:srgbClr val="000000">
                      <a:alpha val="43137"/>
                    </a:srgbClr>
                  </a:outerShdw>
                </a:effectLst>
                <a:latin typeface="Candara" pitchFamily="34" charset="0"/>
                <a:cs typeface="Arial" charset="0"/>
              </a:rPr>
              <a:t>Cold War Relations 1941-1965</a:t>
            </a:r>
            <a:endParaRPr lang="en-GB" sz="3200" b="1" i="1" dirty="0">
              <a:solidFill>
                <a:schemeClr val="bg1"/>
              </a:solidFill>
              <a:effectLst>
                <a:outerShdw blurRad="38100" dist="38100" dir="2700000" algn="tl">
                  <a:srgbClr val="000000">
                    <a:alpha val="43137"/>
                  </a:srgbClr>
                </a:outerShdw>
              </a:effectLst>
              <a:latin typeface="Candara" pitchFamily="34" charset="0"/>
            </a:endParaRPr>
          </a:p>
          <a:p>
            <a:pPr algn="ctr"/>
            <a:endParaRPr lang="en-GB" sz="2800" b="1" dirty="0" smtClean="0">
              <a:solidFill>
                <a:schemeClr val="bg1"/>
              </a:solidFill>
              <a:effectLst>
                <a:outerShdw blurRad="38100" dist="38100" dir="2700000" algn="tl">
                  <a:srgbClr val="000000">
                    <a:alpha val="43137"/>
                  </a:srgbClr>
                </a:outerShdw>
              </a:effectLst>
              <a:latin typeface="Candara" pitchFamily="34" charset="0"/>
            </a:endParaRPr>
          </a:p>
          <a:p>
            <a:pPr algn="ctr"/>
            <a:r>
              <a:rPr lang="en-GB" sz="3200" b="1" dirty="0" smtClean="0">
                <a:solidFill>
                  <a:schemeClr val="bg1"/>
                </a:solidFill>
                <a:effectLst>
                  <a:outerShdw blurRad="38100" dist="38100" dir="2700000" algn="tl">
                    <a:srgbClr val="000000">
                      <a:alpha val="43137"/>
                    </a:srgbClr>
                  </a:outerShdw>
                </a:effectLst>
                <a:latin typeface="Candara" pitchFamily="34" charset="0"/>
              </a:rPr>
              <a:t>The BIG </a:t>
            </a:r>
            <a:r>
              <a:rPr lang="en-GB" sz="3200" b="1" dirty="0" smtClean="0">
                <a:solidFill>
                  <a:schemeClr val="bg1"/>
                </a:solidFill>
                <a:effectLst>
                  <a:outerShdw blurRad="38100" dist="38100" dir="2700000" algn="tl">
                    <a:srgbClr val="000000">
                      <a:alpha val="43137"/>
                    </a:srgbClr>
                  </a:outerShdw>
                </a:effectLst>
                <a:latin typeface="Candara" pitchFamily="34" charset="0"/>
              </a:rPr>
              <a:t>Question:</a:t>
            </a:r>
          </a:p>
          <a:p>
            <a:pPr algn="ctr"/>
            <a:r>
              <a:rPr kumimoji="0" lang="en-GB" sz="3200" b="1" i="1" u="sng" strike="noStrike" cap="none" normalizeH="0" baseline="0" dirty="0" smtClean="0">
                <a:ln>
                  <a:noFill/>
                </a:ln>
                <a:solidFill>
                  <a:schemeClr val="bg1"/>
                </a:solidFill>
                <a:effectLst>
                  <a:outerShdw blurRad="38100" dist="38100" dir="2700000" algn="tl">
                    <a:srgbClr val="000000">
                      <a:alpha val="43137"/>
                    </a:srgbClr>
                  </a:outerShdw>
                </a:effectLst>
                <a:latin typeface="Candara" pitchFamily="34" charset="0"/>
                <a:cs typeface="Arial" charset="0"/>
              </a:rPr>
              <a:t>What caused the Cold War?</a:t>
            </a:r>
          </a:p>
          <a:p>
            <a:pPr algn="ctr"/>
            <a:endParaRPr lang="en-GB" sz="2800" b="1" i="1" dirty="0" smtClean="0">
              <a:solidFill>
                <a:schemeClr val="bg1"/>
              </a:solidFill>
              <a:effectLst>
                <a:outerShdw blurRad="38100" dist="38100" dir="2700000" algn="tl">
                  <a:srgbClr val="000000">
                    <a:alpha val="43137"/>
                  </a:srgbClr>
                </a:outerShdw>
              </a:effectLst>
              <a:latin typeface="Candara" pitchFamily="34" charset="0"/>
            </a:endParaRPr>
          </a:p>
          <a:p>
            <a:pPr algn="ctr"/>
            <a:endParaRPr lang="en-GB" sz="2800" b="1" i="1" dirty="0" smtClean="0">
              <a:solidFill>
                <a:schemeClr val="bg1"/>
              </a:solidFill>
              <a:effectLst>
                <a:outerShdw blurRad="38100" dist="38100" dir="2700000" algn="tl">
                  <a:srgbClr val="000000">
                    <a:alpha val="43137"/>
                  </a:srgbClr>
                </a:outerShdw>
              </a:effectLst>
              <a:latin typeface="Candara" pitchFamily="34" charset="0"/>
            </a:endParaRPr>
          </a:p>
          <a:p>
            <a:pPr algn="ctr"/>
            <a:r>
              <a:rPr lang="en-GB" sz="2000" b="1" i="1" dirty="0" smtClean="0">
                <a:solidFill>
                  <a:schemeClr val="bg1"/>
                </a:solidFill>
                <a:effectLst>
                  <a:outerShdw blurRad="38100" dist="38100" dir="2700000" algn="tl">
                    <a:srgbClr val="000000">
                      <a:alpha val="43137"/>
                    </a:srgbClr>
                  </a:outerShdw>
                </a:effectLst>
              </a:rPr>
              <a:t>“Ideological implications - the kind of world-view, the kind of beliefs, and the social structure that would probably prevail in a state which was at once unconquerable and in a permanent state of "cold war" with its neighbours.”</a:t>
            </a:r>
            <a:r>
              <a:rPr lang="en-GB" sz="2400" b="1" dirty="0" smtClean="0">
                <a:solidFill>
                  <a:schemeClr val="bg1"/>
                </a:solidFill>
                <a:effectLst>
                  <a:outerShdw blurRad="38100" dist="38100" dir="2700000" algn="tl">
                    <a:srgbClr val="000000">
                      <a:alpha val="43137"/>
                    </a:srgbClr>
                  </a:outerShdw>
                </a:effectLst>
              </a:rPr>
              <a:t/>
            </a:r>
            <a:br>
              <a:rPr lang="en-GB" sz="2400" b="1" dirty="0" smtClean="0">
                <a:solidFill>
                  <a:schemeClr val="bg1"/>
                </a:solidFill>
                <a:effectLst>
                  <a:outerShdw blurRad="38100" dist="38100" dir="2700000" algn="tl">
                    <a:srgbClr val="000000">
                      <a:alpha val="43137"/>
                    </a:srgbClr>
                  </a:outerShdw>
                </a:effectLst>
              </a:rPr>
            </a:br>
            <a:endParaRPr lang="en-GB" sz="2400" b="1" dirty="0" smtClean="0">
              <a:solidFill>
                <a:schemeClr val="bg1"/>
              </a:solidFill>
              <a:effectLst>
                <a:outerShdw blurRad="38100" dist="38100" dir="2700000" algn="tl">
                  <a:srgbClr val="000000">
                    <a:alpha val="43137"/>
                  </a:srgbClr>
                </a:outerShdw>
              </a:effectLst>
            </a:endParaRPr>
          </a:p>
          <a:p>
            <a:pPr algn="ctr"/>
            <a:r>
              <a:rPr lang="en-GB" sz="2400" b="1" dirty="0" smtClean="0">
                <a:solidFill>
                  <a:schemeClr val="bg1"/>
                </a:solidFill>
                <a:effectLst>
                  <a:outerShdw blurRad="38100" dist="38100" dir="2700000" algn="tl">
                    <a:srgbClr val="000000">
                      <a:alpha val="43137"/>
                    </a:srgbClr>
                  </a:outerShdw>
                </a:effectLst>
              </a:rPr>
              <a:t>George Orwell (1903-1950)</a:t>
            </a:r>
            <a:r>
              <a:rPr lang="en-GB" b="1" dirty="0" smtClean="0">
                <a:solidFill>
                  <a:schemeClr val="bg1"/>
                </a:solidFill>
                <a:effectLst>
                  <a:outerShdw blurRad="38100" dist="38100" dir="2700000" algn="tl">
                    <a:srgbClr val="000000">
                      <a:alpha val="43137"/>
                    </a:srgbClr>
                  </a:outerShdw>
                </a:effectLst>
              </a:rPr>
              <a:t/>
            </a:r>
            <a:br>
              <a:rPr lang="en-GB" b="1" dirty="0" smtClean="0">
                <a:solidFill>
                  <a:schemeClr val="bg1"/>
                </a:solidFill>
                <a:effectLst>
                  <a:outerShdw blurRad="38100" dist="38100" dir="2700000" algn="tl">
                    <a:srgbClr val="000000">
                      <a:alpha val="43137"/>
                    </a:srgbClr>
                  </a:outerShdw>
                </a:effectLst>
              </a:rPr>
            </a:br>
            <a:endParaRPr lang="en-GB" b="1" dirty="0">
              <a:solidFill>
                <a:schemeClr val="bg1"/>
              </a:solidFill>
              <a:effectLst>
                <a:outerShdw blurRad="38100" dist="38100" dir="2700000" algn="tl">
                  <a:srgbClr val="000000">
                    <a:alpha val="43137"/>
                  </a:srgbClr>
                </a:outerShdw>
              </a:effectLst>
            </a:endParaRPr>
          </a:p>
        </p:txBody>
      </p:sp>
      <p:sp>
        <p:nvSpPr>
          <p:cNvPr id="46082" name="AutoShape 2"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4" name="AutoShape 4"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
        <p:nvSpPr>
          <p:cNvPr id="46086" name="AutoShape 6" descr="data:image/jpeg;base64,/9j/4AAQSkZJRgABAQAAAQABAAD/2wBDAAkGBwgHBgkIBwgKCgkLDRYPDQwMDRsUFRAWIB0iIiAdHx8kKDQsJCYxJx8fLT0tMTU3Ojo6Iys/RD84QzQ5Ojf/2wBDAQoKCg0MDRoPDxo3JR8lNzc3Nzc3Nzc3Nzc3Nzc3Nzc3Nzc3Nzc3Nzc3Nzc3Nzc3Nzc3Nzc3Nzc3Nzc3Nzc3Nzf/wAARCACEAMUDASIAAhEBAxEB/8QAGwAAAgMBAQEAAAAAAAAAAAAABAUAAwYCBwH/xAA6EAACAQMDAgMHAQYFBQEAAAABAgMABBEFEiExQQYTURQiMmFxgZGhFSNCscHRBxZSYuEkJTPw8XL/xAAUAQEAAAAAAAAAAAAAAAAAAAAA/8QAFBEBAAAAAAAAAAAAAAAAAAAAAP/aAAwDAQACEQMRAD8Ad22sxSXkT8AKwb5deTVnijUbS61JprWTdGyqNyjuKtj8MWV0J57gSgtcSbQkrKNmTt7+lSXwnY+WiZuVAGMidv70CG3uX8ws2TzlTnJruG43Twh5PKVnC4zz1601Hgu0Qktd3wOOMzHNDt4Sg3DF5e8dzJk4+9BVqExs7prdZCwikKhw2NwxVJu3L7y7IufdAfjn1qx/CMmPd1W9IJyQxBGPxVD+FnlODqc7E8ANGnPy6UBcF+N4T2lmOf4ZCKPh1W/jWOOC5Zt2du4ZP65NZ678F38MRmF6pUckNGg4+YxQGgzXdt4jaxSKO4MUfmPhPL2HBwcdD2H3oN7Df3ReM3V1GV3KeSAB8/50wTVtOt/OSe+t1YNkMZRzWUk/bDp+98IaJK2RljPjdjofhPSuhd3tnKssPg+wiuM/FFOmc9+cCgfW3irRwqxPePPOTjbAjOf5c0bHrdvOGSC21FGIwsjWpAB9flWaXXtYDhpPDK8DgpcplT+c10vinWmkJPhi4z3/AOpTH25oNQusRkbTaXpIXGRD+tdRXluMCQyh/QxNgffFZhvFOqorN/li5bjotzHkfk03tNX83Snv9Ts5tPVOAkjhmb6BfXtQMJbqDyWeJ1BHI680QjxSLuR1cHuGBrGp4xGWzo2oHr1jU5HbvVP7b0pmLyeG75Gz8QgAP6Gg3WAPlXa7cgbhz/OsHD4jsonYjT9ah9NrPg/bJFNdK163ujM6NfBYF8x/PhwWXOOOOaDUEqM561yxBIwfxXyGSKaNZNrAN03DBH2qMI92M5oPh2k8sa+KBu4Y1zhAx46V0pQdCBzQTA5wScnjNdcepI7CuSI8n9KjGPbyQoHU5oOuKlVOFdvjIx8+tSgV6pc3TRSCy8qK4AAUyrlQPXFfbWZ2hj9paKSXYPNMY43fKum8K5mDjVNSB+c2arTw5cW7/u9XvtvozAj9RQS4uoYmLz5XjrzQJvYZXHlyEPtJI54omfQL5nyur3oH1TP8qpl0C+Egkk1W7mUqymNwuORjOQKDqOYHkXO5emQ45qi4kABZZmHHqOuKCPhnVoF2pr8pA/1W6Gsh4uu9b0K5toPbhL7REWDrAq7cHB+/NAfHrq6hpk9pdy8zgGRoLkyJEoI5yTlfuabaTplsPEd1dWV351vLD+8dHBxj3QAfn1rz5tfkfS5bIxqz3EEUcsgwGLI7nJ+q7R9qE0fV73RrlLvTpCh3bimcI4HYig9lvdOvJLl44dVvIFVuNoVto9CKoitLv2+3jl1W5YbiHUheRz0yODXWi+IrXxHbtdWLGK4XBlgPxx9jx3BPej4Fb2uDzCC+5iPwf70CO9tb1ZZGOrTpF5u3lFI54A4HriudOt9VS7to31N5PMlZXDRIQMAkdh6U3niaSaVFZk/eHkc1IYSs9tGd7Mrn3z9D/egXR+0nUGnutRK6dDMQ6eWg3c4Vc46k4pc9/qmp6+iTyQwW3mPFFD5QcIFBwc+pxTrVLfzGS3gcwpE5kbAHvMec/mgoLXGq2xfLEbyT3JweaBbfSa1HIBb3dmiMzAA2+AcHj15q/R7rW5bq3WeS0aGWMu2bY8Y+hFGXEbPxGxjIZucA5pZc6jNbX1rp2lxi4v8AyyMPwsS8e+/9u9BVqGv6rZ3IAWxcuxVIEt3LEA4Jzu6U30a51G4u5DdQ2Y2ojKV3Dr2689M0JpejrbJNJ55kuJgVmmdeWJPQeg+VNLLcupTr8KeQn9aDWRSqYgzfET27V2XTGaogl/dLle3pVnnxjgjt6UHHmqdxY1x7RDuxuUE9jUeWMbvdxjvjrSJHDOTIRlxnPcUD8SRuu5eRnGRS+91BFeW1BCOUG1t3OT8qWblaNkaSYjLLsXOB8+K+QtEJkRbcruXljjrjpzzQFS3k27bFOQV4bPOalByYibJxhunumpQeglnMm0KCQO9VEtklk5zVjORKx4/NVmVi7jHQ0A91OYygEW7dn+LB4GarhlaW3in8sjcM1Rqk2x4izbc7wBjr7pqy3Zl063CgFSg6DigG1G+9ncK0DMNhfggYAryD/FeaWTxQiyRkJHaxmPJyMEsSfyP0FeleJrmRLjYoIHskrkjnpjHFZH/FnTnk0qz1oAL5AWCZSMZVyMEZ9D/M0Hmu8g7wTzwPrTjwbb2GoeIrax1WMG1uleFWI+CQj3WX0IIIH1qv/Ll/+xYb4vbos4LwW7yYkcdN2McD60knElvJtm3wOuCWJwR3DA/LqCP6UGjgGp+A/E6G+QmSLKs4ztuIc8kfXg/IjFezwSK93A6hWUrmNhyCCua8o1PV/wDPejWsUKiTxBYMN4jK4uYm91iOccHax9K3vhaPULDT9Os9TVFnt4jH+7fcu0fD98cUDS4LK8zjYDv43Z/oKrtriTz1cxnfj+HkL8z3/SuZ55UeVo03MJAcZAzx86Sy+JtKgvpor6ciYR5kSBt5RgOAcdD9KBrrUjWxkddrMWwQxOBn6CkJ16xtZLa5vrmCF1V9yRsXI4IGB1P4rK+I/E1/4gmzAZLS0ICrbo3vsfV2HT6DpRXhfwy0l9ayapFHsYs/lMwOcA4J9c0Bp8QX+pll0S0eGN2Ym6nHGP8Aao7/AFpn4as4YL2OeLzGlliZ5ZJWJeQkjr/btTF4mhMptoEGSw2A4GOa400yDUUJBXETblPUHIoKXv1sIdzxgg7iN0gHIPbPXrRdq7Lqs6uhyIBu5z3oGeCWaFlSISNucAE4xk8Z/FFWqsuoSuE9wx4J69xQaaCQC3jJ4zxzQ2rX5tVijSNvPmyI/d9Op5+tZVNUuZFhtZpW2tPtGACfi4ppcJPOfPuZZHeNcJvAAHqaC241Nmh8lyV8thvlDcOvyFBHVbO2ukdYlktvLLGRuuc8Dmi5Ws0ufIkdTPKpKRM/xY64Ws7FbQNrUtusY/cX5kBI4H7nGB+aB7DdyXCO8R2RPuK4OMAgDt8+aA1meW2RbiKYJL5u8qgBLNtxigpfanmvAZtq750Us2NoKADGPTn6UFq5e3iSV5EkcS5908k7AuPrxn70BFzq981x5YiWTEaSBi5HDjOOn1qUDotxJczXTsuSoRAWYfCBwP1qUHsFwQkgBdmkbjAySMfSuEK3DkrI+4Dlc0Hq0qGziaWSRRLKFfymKseOh71RpdxlLGXcwMkZLF23McHbye5+dAfLEqyKCxZsE4OD/SuvJEiDDkDpxjgf+mg9Thd4YxHJOrSyne9uxUjC5GflmkXiDXZtB0VLuaUi6liCxRscs0mOc/TqfpQJptV1ZFnX28bo2KJtt13YBxnJzmsj/mHXYA8ftzlA7cTIrZ97ryPlTPT7p1sopLhy5KjLN3z1NZe+kYXlzGrAgTyKMjtuNB91DVL27u47i5lUtGAFAUKvBz0A9RRcOtanYsi2z24aXJZGVX285GMjgHJ4+VJ2LHHIIPBGK4BweOozzjHFA/bxLrTEn2iEblABS2QHn5gV3F4m1wQhHuUfuSyZP5rOmV2BIfg4zmvrSyFlYuSRj+KgfSa5rTAqZ4x2BCD+tUDVtXOdssSn0EC5/NKhIWkJYsc9cnIrre6Ngu3B4oCJ7u4vSs145aUZUHhRjt0reQTaVZ+GNMk1e7jt5ZLZT8WCWxzjGa89t2YIj4yQTjNaa01p7HQdLs7CBGvFvJniL4IBcFcgHv71B2dTu7i9aOK5slgQGZMg+ZLGATkbvUKasl8SWM8trJYQ3DtK6oHZgowWAPz4z6VRqsd6dHu3uLy9a4h92czRMEcHAKg7QO+eOKy1vKwymMFVOxhwQRyD+aD0vVDbaS5jnmkeUH4V5LDPPABojTooLuNL6ynYpzgAjBPTHTqKD1uW0u/Yr5oXkN3CspxLtC9B+cmnmg6YlpZGSxwq3aJOUdySrdDj14FAmurMx2kGqfvZZIJ9ywLgCT3sYqkazesyqdLmRcAF3m6e6QT09P5VpbuCRdIUu0aRiZSpyf8AXnkfald3alpLdmlHl3BHlzZ90NjI+1BmPFAJ8d2Tm5S2CBHWR+cYyT+RkfensmsaPHeTz+3xSO83m+UgJPKbe3yoDxBpc+pa3azm5tcSMuxQcMqLyc+verLaAT+IlWNIVjlQYcc4AJ4HFBUbeO5a6lWVFF1JJMqux3KrxBeQemMZquaawNqr3PvK11l15XyjsC5BxzwoP3oXUwn7f1SZZF8mXTzEWxzuBIwPv2oa706W8vbpwyLBFHGC5fAB2eg+lAVZ6zpdlNdJZWFzKpk5kVshwOjDPrUqrwbppa1muJLiy2yEKqSye8uM/wB/0qUHpb63pN+PKu4nUiTcIwCcNg4IPf0rvSJbSS49ntnESw8LG7Z2jOduT1Ned62V024thbXhkd4lkkQPkxk9iPUZonw9epsunuZWVEwGcIXAds44Hz5zQeptcW0Ecjm5QJGpLknhAByTXiPjTWm17WZLkFktol8u2Vv9POW+rcH7CnPijXbm7iFnLMu+YMLkRk8LnAXHzAzjrj61jbgq29QMYyeecdqDQmEw2kIXmN4geuSP/lZ+7JN7cpgbWldgR394/wDFaG8c28CxL7p8tQWHcYpMYVadsqMtIxP5NAC8CkjJIwe1VHYCcE/jpR8kOBuVMbs5zQrxmJl3DG7pmgoLMT8H6VYwYKu/OduOMVaiADJ2k84BFXxRI4HKA4+HAoASAd2FXpmvrHGS2BxnI9aMNuRuzsA67gucCumKNGxZY9wG0BUAzn1oK40Ps5LDaV3ZBGCvPeuo7aAR+bcXbKw5jjRc888k9hV8oLNJHv8AfVsE/PjJoG5iYtOcjMZBJ9aDSW9vqOuWcmmzXMYnlxMspY7ZQo4U84Jz6AEYGaz2nW6iWaS7TIh3K0ZJBDYOM49DTbQL2ZwsftEkjx+9FE3Q+o+vX81zdWok1rUoRPFCJZFaFpnKhwVzjPrzQXabdtc6NYwy2dw8WnqUe4hzgLuyM8Y9O9aDR/FjR2sbzQsum24W3adWOc5GDyOnODis5oOvy6bmyjyzFjEi7NyK2cA47/8ANUzwXUsF2yWU7RGcSMVk91F+FgR/+x1GcfbNBvtd1SwvtO2rdv7Oko2CKMgu4JYDdjv+tALJpyJBHFFcupiMyxD3tqkYyP8AaOmO1W6N4Wv7DSBA19bNIzLPtXOA3HGenTvispFbapJq/k2jmRpA0jbxgRk/Ep7Hn060GkW50cxvDcrLEokjVGdSvOOzHrjPPyNGbdLi/wCs8x18hgPMYkcE4yB6enrWX1Ga71vT1nslZhaQAyK1vs8wfCWTjBx6da50S80+zjSG9zBPtxKtyxJYckFV6ngYHpQaHUZNOhjDNaPOjkyyEYKICfiPPcjoPrQElppkcbS20YnRhhoVlBbI55Oe/b6UEYLSDyrqO4MrGfEYRcowJ6OOpbqP1xVV7Pa30N/Zx20kPlyLM80cJXaDxypxnoelAXcarpltsSKwkLbffUgLtPTH4GalZmOe0ukwyrCyE5fDO0me59OB+tSg9F1lW02xMEcQit5o3JjVQS3PwuR1xSHRdbj0nT5jJGLmUAm1jJI2tnILH5dvpWq1GxtdU0stpALR20gM0vmM21cckAnGcckVhVsYYoluXaSW1lYsjwqGZB2LDtn0oF99cO80k0jb5ZG3s/csepqaNYwX2sQR6jOsNiGMlxI3RIxy39vvX2eKOeO7mgl823gjLtJ5Z69FXoQGJoyGG3g0eVjFAlzjge1KGCkdSvf6UE1y6gutVn9jcezmYrEQDgx544+hFKLj3bqfc/PmMM9upq2SVJUhbBjcoPd3dPvVckoPmYjiYmQ5Zow2eTQfExIm0bgT3z1+1VypmQ72JA/3dqLhYCNw8VsSB7mYE/qKqNy0aKnlQbsdPIU/0oOUVGG5d4I7b+MVckHlgOrMmBnr3/NDpK6RsyrEWPH/AIwAB9MVYJt0XkyODuxtLKDj1xxQEJLuyjOSSvUsa78iJ13MR67mNCRs8X/jk/AGBXUU8rnYoZj8RYY79evSg5KzYwScMzMpA64JFCgu8ssfJ3Bhj17ii3RhBEHTEuCSCeRk/wAqmmx2x8Sw291KYbQzAPMvOwbc/wBh96D7ZBZ7dHiQLKhwDuORjv6ChNZuZJpljc7hEgXK+v19cUU4VdVuYNLie9i85hCoUlnXsSB/7+aT3CsLh0aIxyAkGNlKlfsaBz4QgW/1RrCS8Fmk0LHztoJypBCg8Yz9e1N9P1mzsrpmjOpSGKXLqxiWOXGeMEE44+XSsggeJ1dJNrqQVb512s8kcrEgkk85HU+tB6Zb+M2u43S00nbHHhipuMYyfpSqy1TQ59WMM+m3sl5cXB2zpKhWJmOM4JGMfQ5xS3whexST3MLLtLRZwCOx/wCad+HLHQ7PWpbfVXgvWviY13xMEgPUDJxlm55HTA9aBbcwatqUo092SF7beYruGR4yylyMEjHfHyoWG/1y4s5ozaG6t428uYiISZwcY4HJOKceLfDv7J/7dZ6hKba9ZfLgnJPlYbOQw684BB6ZzTrwjMbLSIrGz2Nb27YeeNk5bqzOpOchsjj7UGQt5LHzBJKkSrcusksSqUEBXpkjJ5wM8fXimtqn7Q1C5t4GVYbyDHMg2gj+PIxyemMc0s8eW008yauNPFumwxXckRJBcH4sjggjHPXseRRukRXOnWuYLaCW8yBtDojmPG5cgLzj3vnxQCa9bwadOmnXFrBJJCCxkX3Qd2OMnGcY+fWpQHiCK91y5S4giBG3LKFZSGPXr1Hz+VSg2Gt63FFYT2Fg203kxmvCAcLwBsX0yRk/Lil2nF7K4WG3eFnvMB8NxHwQOhx9j6Um8QC6sCIrhNk0xJYg5BOck57UJG5EQckB1HGB+tBpLW+ubD2/TLuzTydRlCtD5fmeWQ2N+F65wOP+as8WanDbrps2lQSCKNHhnhjQFYWUKQRxz15Jz9q68D6vcWfttzDayzOuD5kcW8qR0BPHHPTNMNMgvb1NTsoSS99mS5kki2iLjGMA9DxgfI0GIuWsb6MywzRrcZyQE2Z+RA4oCHdt9Oeg6YxWw17wZdWCWstpN7V51ysBzGFaNmHBJH+6ttZ+AtEhQS3Vos85jVXyx2Bse9j70Hj26ErzljgZGT2qmSSPB2+vwnIrf+NPDGnaOYbm0gAt3fbLG3O3jqp61m447R5ButUAUZzs6/8AuaBEGUIxJGT0FcZDMAxAPUcdK1DW9rGod7OMbjjdtHB+lFadYy3d6ILG3TzCpwAuAqj+In05oMh5oCiMng+gGTXcV3cIBb27DM3TavvE/wBa2eseH9RtJceVE7OBgxv0+ZyBxzTHw14eKvFdTyxsZ0yBjGzr0Pr/AGoMnqmlDTtJsp7i58y9nmZZEJztABx9v6ms/OQbp9oYnCggKeMKPzWq8YaBqOnXV1dCIyWDPvWVG3BCQM7h2Oc/Kh/Cmki8trjUFVJGjkESRPNsYkgHcD+goCPCD3VrY3uq6bAWuYWBUhSwkVT7yAffk/Smfi06b4r0c6hZKYtVsv8AyIVw204yrY6+q0k/zDq2nylBG8dyXAdXj2k46Hb3PbPyFX3HhjU9dcSXUEUM0i4844CeuG755+1BXF4XeTTxunuGuPIZ4YPZmUDB5ViehpVNpUz2N006R237PcJJK5IEjMMhc92GQABWgn8XXekxTWE1tMNSG0MZHBiTgZIPU54NY28ubuWJYZ7mUwlzNtHQO3VvrzQFaPetp0dxcoeVCqxPGOQck1v4J9C8QwhbhEikmUM0uPLcN13Ag4JHGCOa12jWNtBp8EMEcMln5KiOJYQABjqT3PzrIf4gaLPpxj1XQ4xFDIGW6hEYKDHIkAxgHqDj5UGc8QeIbvUI10W6MMl1p94Qt8r481QCuWGOCQyk9uM1pPDd1Fc2VzYXYSK4hKhpbXmSUDByc9AQOfUHtSfw02m+JoYdJ1hgt8JEe1vBGNz7eSrfUZ+oojW4tb068itbYRxT2ilYpIcBbhWIAUDsQOxoNtqcqmzjjtoTNDjY0EKKSc/7WPI+VebxXd/qetTvYQQXYtlKqkgMbKCcbRzkMMEU+8I3OqxX8reIY44rGKNnaR3AYsOg469/xSad9Sm1+61rw7BArvuRYmB3OMH3tpxknrjNB2fFEcv7qcNZywkq8bYY57jPyxUrP6Np15r9xdyC4jWVCrSNM20szFv5bftmpQGavcT3sSzOQDGf4ucDt/8AaUiZxlRuBJxx0rQ2iKNbu4T71uQ3ufI9Kr0maNpZILDRIryTzOJLhC4UA9cdMig0vhLV4tH8Lvblmju72V3bYfgQDaM/XGfvW30PVba30G1Z41ieWJJGSOP42YZB471htT8K6jqoF2JIheA5khcBBKoxhQBwDgYq691mW0u55L21nthFIpt4nTb7hXAUdjhh29aDeySxvaTMYY0dF373CsVftz60BF4ptjDHvlVSA3nAsAysOoI7Gk8OjeJL63i82SKxtBh28wEux652/ig9Q8De2XO8xs27AEivgvj1z1JoAvHfiq01bTRY6fIWAkV5HUMAMEkYJ71hPaJhtxLNuA5G81fr2n3Oi6tNY3AYPtEkeeN0Z6fjkcUsyZMZ5xwCD1oCmmcHa7O/cDe3Ar0T/CO7tCL+C4aMXrsBF5jHLx9wOeee30rzBmZXGccj1ppY3DjT5bWKGQsJBO00YyYiowDx0HWg92ksgY5YXg/dyfFzlcf0ry/VdU1Lw/q11pMOxkUiS2klUttjbkL+c/pQmiav4mlu4oINSuXij2iWQEMI06ljnsB60s11dYm1i8m1Bp7uaFlSWZF4IOdpwB0IGaDXad4mfVYrvTdQVC8kZAZfdQjpgg/UUs8E+JrPRLJ9OmSd5gcrHHEGEsnTjHToOtZm0mktLwSyLLFIi713DHHbIPajY54IbOa9tC8c8snlOWIJ2tyxTuByBmg2Ovpexra69dW8EogRhPDuVpIAxBHTrjJpDqnjOWaIR2pKxYyWxgn0+lZtbWNX863jZWflmQ9T86rNrcSStFBbTTP12RRs7KufiOB0+fSgoup5bmZ5rh2aSQ8knOBVLjflevHf5UTcSQTpbC2t1jZE2zOOsjep+3FcJEZZBEpVWdtoLNgA/P0oPRPB3iLWLK0Bt7KO+0oTFS7uIvIOBlcnAPX51rLjxFFeRRie2ELBDJHltyv6jPH4rJaRp0C6db2/thu0gZ3UxsNgc9enOePxRB1e1sImiMUTK3ulfizn60GQ121h0TxPayadhLKRoriDafhy3vL9Ae3ocVr9U8RQadqEYucpFPI63bBSSilWAIx6ZHTtWavpbWXWrO6s1RdqsTCcsquOhA54qjxHdRai8DXL+y3Bz5hYHZuHQkdQCMUH3XraGLT7VbH95C4MrMMneT8LAf6TzSOLUbm2IEEhG05DA9xinDh0tdNitZzOIgIRJblWUDJOOvA780knkWaYIYIPMLhRIrlF++OMUGi8MeKItJe/N9p1vO9zKJfMMQzkjkfTv9SalB+K7CPTdTjsPPbyobaPaypkljndyOvI4+tSg9A8F6TZtd6tqE0Immhf3BIAVGe+KM08ie53uiBpPeJVQMHPb0qVKB21tGjnGffXnJqy4YSmITIkoTlfMXdgjkdalSg7M8v7NkmMhaQqTk+uavz8A4525/FSpQK/FuiWGradKt7CGeGJmilHDoQCeD6Z7V4THjylO0ZPyqVKDqF8RsmFxIvOR05HIqqRniZ0SSQAjBwxGRnGDipUoHvgm6mt/EdnbRufIvj5E6E8MrZH5HY17Umj2FqiWsNugiVQMYBJwOMnvUqUGf8AFPhTSr/T5ZmhaGeCLKSwkK3PY8YP3FeZaXCJ9A1Le7e6jEYx1UjB5FSpQKLWRjcRxE+6WwRntWw8PapPYeJ9LazWOLzbPy5AASGGW9T8hUqUGMXL5LE5YFz9ScmrrWNZLlA2eeD9KlSgP9rms45ltmMYBHQnmqDPI5RWb4up79KlSg+RysLjeMbo4yVP0Iqm5uZtQc3N05eVup/pUqUFMUY/eKCQrLkgd+O9cToqvgDgGpUoLJ5nlWN5WLvjG5ic4HAFSpUoP//Z"/>
          <p:cNvSpPr>
            <a:spLocks noChangeAspect="1" noChangeArrowheads="1"/>
          </p:cNvSpPr>
          <p:nvPr/>
        </p:nvSpPr>
        <p:spPr bwMode="auto">
          <a:xfrm>
            <a:off x="1" y="-350044"/>
            <a:ext cx="1892300" cy="711994"/>
          </a:xfrm>
          <a:prstGeom prst="rect">
            <a:avLst/>
          </a:prstGeom>
          <a:noFill/>
        </p:spPr>
        <p:txBody>
          <a:bodyPr vert="horz" wrap="square" lIns="91440" tIns="45720" rIns="91440" bIns="45720" numCol="1" anchor="t" anchorCtr="0" compatLnSpc="1">
            <a:prstTxWarp prst="textNoShape">
              <a:avLst/>
            </a:prstTxWarp>
          </a:bodyPr>
          <a:lstStyle/>
          <a:p>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251520" y="350658"/>
            <a:ext cx="864096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Calibri" pitchFamily="34" charset="0"/>
                <a:ea typeface="Times New Roman" pitchFamily="18" charset="0"/>
              </a:rPr>
              <a:t>TASK – read through</a:t>
            </a:r>
            <a:r>
              <a:rPr kumimoji="0" lang="en-GB" sz="1400" b="1" i="0" u="none" strike="noStrike" cap="none" normalizeH="0" dirty="0" smtClean="0">
                <a:ln>
                  <a:noFill/>
                </a:ln>
                <a:solidFill>
                  <a:schemeClr val="tx1"/>
                </a:solidFill>
                <a:effectLst/>
                <a:latin typeface="Calibri" pitchFamily="34" charset="0"/>
                <a:ea typeface="Times New Roman" pitchFamily="18" charset="0"/>
              </a:rPr>
              <a:t> the sources below and answer the questions that accompany them</a:t>
            </a:r>
            <a:endParaRPr kumimoji="0" lang="en-GB" sz="1400" b="1" i="0" u="none" strike="noStrike" cap="none" normalizeH="0" baseline="0" dirty="0" smtClean="0">
              <a:ln>
                <a:noFill/>
              </a:ln>
              <a:solidFill>
                <a:schemeClr val="tx1"/>
              </a:solidFill>
              <a:effectLst/>
              <a:latin typeface="Calibri"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GB" sz="1400" b="1" dirty="0" smtClean="0">
              <a:latin typeface="Calibri" pitchFamily="34" charset="0"/>
              <a:ea typeface="Times New Roman" pitchFamily="18" charset="0"/>
            </a:endParaRPr>
          </a:p>
          <a:p>
            <a:pPr lvl="0" eaLnBrk="0" fontAlgn="base" hangingPunct="0">
              <a:spcBef>
                <a:spcPct val="0"/>
              </a:spcBef>
              <a:spcAft>
                <a:spcPct val="0"/>
              </a:spcAft>
            </a:pPr>
            <a:r>
              <a:rPr kumimoji="0" lang="en-GB" sz="1400" b="1" i="0" u="none" strike="noStrike" cap="none" normalizeH="0" baseline="0" dirty="0" smtClean="0">
                <a:ln>
                  <a:noFill/>
                </a:ln>
                <a:solidFill>
                  <a:schemeClr val="tx1"/>
                </a:solidFill>
                <a:effectLst/>
                <a:latin typeface="Calibri" pitchFamily="34" charset="0"/>
                <a:ea typeface="Times New Roman" pitchFamily="18" charset="0"/>
              </a:rPr>
              <a:t>SOURCE D	</a:t>
            </a:r>
            <a:r>
              <a:rPr lang="en-GB" sz="1400" b="1" dirty="0" smtClean="0">
                <a:latin typeface="Calibri" pitchFamily="34" charset="0"/>
                <a:ea typeface="Times New Roman" pitchFamily="18" charset="0"/>
              </a:rPr>
              <a:t>Extract from a letter from the Soviet ambassador in London, Ivan </a:t>
            </a:r>
            <a:r>
              <a:rPr lang="en-GB" sz="1400" b="1" dirty="0" err="1" smtClean="0">
                <a:latin typeface="Calibri" pitchFamily="34" charset="0"/>
                <a:ea typeface="Times New Roman" pitchFamily="18" charset="0"/>
              </a:rPr>
              <a:t>Maisky</a:t>
            </a:r>
            <a:r>
              <a:rPr lang="en-GB" sz="1400" b="1" dirty="0" smtClean="0">
                <a:latin typeface="Calibri" pitchFamily="34" charset="0"/>
                <a:ea typeface="Times New Roman" pitchFamily="18" charset="0"/>
              </a:rPr>
              <a:t>, to British Foreign Secretary, Anthony Eden, written in 1943.</a:t>
            </a:r>
            <a:endParaRPr lang="en-GB" sz="1400" dirty="0" smtClean="0">
              <a:latin typeface="Arial" pitchFamily="34" charset="0"/>
            </a:endParaRPr>
          </a:p>
          <a:p>
            <a:pPr lvl="0" eaLnBrk="0" fontAlgn="base" hangingPunct="0">
              <a:spcBef>
                <a:spcPct val="0"/>
              </a:spcBef>
              <a:spcAft>
                <a:spcPct val="0"/>
              </a:spcAft>
            </a:pPr>
            <a:r>
              <a:rPr lang="en-GB" sz="1400" dirty="0" smtClean="0">
                <a:latin typeface="Calibri" pitchFamily="34" charset="0"/>
                <a:ea typeface="Times New Roman" pitchFamily="18" charset="0"/>
              </a:rPr>
              <a:t>Stalingrad is Stalingrad. Stalingrad is one of the greatest landmarks in human history - as an unsurpassed example of heroism and endurance, and as a turning point in the present war.</a:t>
            </a:r>
            <a:endParaRPr lang="en-GB" sz="1400" dirty="0" smtClean="0">
              <a:latin typeface="Arial" pitchFamily="34" charset="0"/>
            </a:endParaRPr>
          </a:p>
          <a:p>
            <a:pPr lvl="0" eaLnBrk="0" fontAlgn="base" hangingPunct="0">
              <a:spcBef>
                <a:spcPct val="0"/>
              </a:spcBef>
              <a:spcAft>
                <a:spcPct val="0"/>
              </a:spcAft>
            </a:pPr>
            <a:r>
              <a:rPr lang="en-GB" sz="1400" dirty="0" smtClean="0">
                <a:latin typeface="Calibri" pitchFamily="34" charset="0"/>
                <a:ea typeface="Times New Roman" pitchFamily="18" charset="0"/>
              </a:rPr>
              <a:t>Indeed, suppose for a moment that Stalingrad in the autumn of 1942 would have fallen: what would have been the consequences? In this case the Germans most probably would have been able to move north up the Volga, as Marshal Stalin indicated in his speech on the 6th November, 1942, with the most appalling consequences for our defence. At the same time if Stalingrad had fallen the Germans would have moved down the Volga, swept through the Caucasus to the Caspian Sea, occupied Baku, penetrated Iran, and moved towards the Persian Gulf and India. Simultaneously they would have overrun the whole Middle East and established their rule in Africa. Such would have been the vista of events that would have followed the fall of Stalingrad.</a:t>
            </a:r>
            <a:endParaRPr lang="en-GB" sz="1400" dirty="0" smtClean="0">
              <a:latin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smtClean="0">
              <a:ln>
                <a:noFill/>
              </a:ln>
              <a:solidFill>
                <a:schemeClr val="tx1"/>
              </a:solidFill>
              <a:effectLst/>
              <a:latin typeface="Calibri"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GB" sz="1400" b="1" dirty="0" smtClean="0">
                <a:latin typeface="Calibri" pitchFamily="34" charset="0"/>
                <a:ea typeface="Times New Roman" pitchFamily="18" charset="0"/>
              </a:rPr>
              <a:t>SOURCE E </a:t>
            </a:r>
            <a:r>
              <a:rPr kumimoji="0" lang="en-GB" sz="1400" b="1" i="0" u="none" strike="noStrike" cap="none" normalizeH="0" baseline="0" dirty="0" smtClean="0">
                <a:ln>
                  <a:noFill/>
                </a:ln>
                <a:solidFill>
                  <a:schemeClr val="tx1"/>
                </a:solidFill>
                <a:effectLst/>
                <a:latin typeface="Calibri" pitchFamily="34" charset="0"/>
                <a:ea typeface="Times New Roman" pitchFamily="18" charset="0"/>
              </a:rPr>
              <a:t>An extract from a Tourist Guidebook to Normandy written by Yves </a:t>
            </a:r>
            <a:r>
              <a:rPr kumimoji="0" lang="en-GB" sz="1400" b="1" i="0" u="none" strike="noStrike" cap="none" normalizeH="0" baseline="0" dirty="0" err="1" smtClean="0">
                <a:ln>
                  <a:noFill/>
                </a:ln>
                <a:solidFill>
                  <a:schemeClr val="tx1"/>
                </a:solidFill>
                <a:effectLst/>
                <a:latin typeface="Calibri" pitchFamily="34" charset="0"/>
                <a:ea typeface="Times New Roman" pitchFamily="18" charset="0"/>
              </a:rPr>
              <a:t>Lecouturier</a:t>
            </a:r>
            <a:r>
              <a:rPr kumimoji="0" lang="en-GB" sz="1400" b="1" i="0" u="none" strike="noStrike" cap="none" normalizeH="0" baseline="0" dirty="0" smtClean="0">
                <a:ln>
                  <a:noFill/>
                </a:ln>
                <a:solidFill>
                  <a:schemeClr val="tx1"/>
                </a:solidFill>
                <a:effectLst/>
                <a:latin typeface="Calibri" pitchFamily="34" charset="0"/>
                <a:ea typeface="Times New Roman" pitchFamily="18" charset="0"/>
              </a:rPr>
              <a:t> (a French Historian) in 1999</a:t>
            </a:r>
            <a:endParaRPr kumimoji="0" lang="en-GB"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smtClean="0">
                <a:ln>
                  <a:noFill/>
                </a:ln>
                <a:solidFill>
                  <a:schemeClr val="tx1"/>
                </a:solidFill>
                <a:effectLst/>
                <a:latin typeface="Calibri" pitchFamily="34" charset="0"/>
                <a:ea typeface="Times New Roman" pitchFamily="18" charset="0"/>
              </a:rPr>
              <a:t>These 50 miles of French coastline are marked forever by these first steps towards the liberation of Europe.  The cemeteries of the Second World War bear witness to this battle which killed 90,000 Allied and German soldiers.  The landing of 6 June 1944 will forever remain the decisive stages in the liberation of Europe and in the outcome of the Second World War.  The joy of the Normans to be delivered from the Nazi yoke was immense.  Everyone welcomed the liberators with limitless enthusiasm.</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Calibri" pitchFamily="34" charset="0"/>
                <a:ea typeface="Times New Roman" pitchFamily="18" charset="0"/>
              </a:rPr>
              <a:t>SOURCE F	A Soviet (Russian) historian writing in 1968</a:t>
            </a:r>
            <a:endParaRPr kumimoji="0" lang="en-GB"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smtClean="0">
                <a:ln>
                  <a:noFill/>
                </a:ln>
                <a:solidFill>
                  <a:schemeClr val="tx1"/>
                </a:solidFill>
                <a:effectLst/>
                <a:latin typeface="Calibri" pitchFamily="34" charset="0"/>
                <a:ea typeface="Times New Roman" pitchFamily="18" charset="0"/>
              </a:rPr>
              <a:t>There is no doubt that the role of the Soviet Union (the Russians) in defeating the Nazi aggressor has not been fully recognised by the Western Allies.  It was the Soviet people who held back the Nazis in Europe for over two years while the Western Allies deliberated and prepared for their invasion.  It was the Soviet Union who bled the Germans at Stalingrad and rolled them back towards Berlin.  It was the Soviet people who bore the brunt of suffering and sacrificed themselves against fascist tyranny.  For too long the West has basked in the glory of June 1944 and forgotten the contribution of our fallen comrades.</a:t>
            </a:r>
            <a:endParaRPr kumimoji="0" lang="en-GB"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Calibri" pitchFamily="34" charset="0"/>
                <a:ea typeface="Times New Roman" pitchFamily="18" charset="0"/>
              </a:rPr>
              <a:t>	</a:t>
            </a:r>
            <a:endParaRPr kumimoji="0" lang="en-GB" sz="1400" b="0" i="0" u="none" strike="noStrike" cap="none" normalizeH="0" baseline="0" dirty="0" smtClean="0">
              <a:ln>
                <a:noFill/>
              </a:ln>
              <a:solidFill>
                <a:schemeClr val="tx1"/>
              </a:solidFill>
              <a:effectLst/>
              <a:latin typeface="Arial" pitchFamily="34" charset="0"/>
            </a:endParaRPr>
          </a:p>
        </p:txBody>
      </p:sp>
      <p:sp>
        <p:nvSpPr>
          <p:cNvPr id="9" name="Rectangle 8"/>
          <p:cNvSpPr/>
          <p:nvPr/>
        </p:nvSpPr>
        <p:spPr>
          <a:xfrm>
            <a:off x="539552" y="134634"/>
            <a:ext cx="7968885" cy="400110"/>
          </a:xfrm>
          <a:prstGeom prst="rect">
            <a:avLst/>
          </a:prstGeom>
          <a:noFill/>
        </p:spPr>
        <p:txBody>
          <a:bodyPr wrap="square" lIns="91440" tIns="45720" rIns="91440" bIns="45720">
            <a:spAutoFit/>
          </a:bodyPr>
          <a:lstStyle/>
          <a:p>
            <a:pPr algn="ctr">
              <a:spcAft>
                <a:spcPts val="0"/>
              </a:spcAft>
            </a:pPr>
            <a:r>
              <a:rPr lang="en-GB" sz="2000" b="1" dirty="0" smtClean="0">
                <a:effectLst>
                  <a:outerShdw blurRad="38100" dist="38100" dir="2700000" algn="tl">
                    <a:srgbClr val="000000">
                      <a:alpha val="43137"/>
                    </a:srgbClr>
                  </a:outerShdw>
                </a:effectLst>
              </a:rPr>
              <a:t>HOMEWORK – SOURCE EVALUATION</a:t>
            </a:r>
            <a:endParaRPr lang="en-GB" sz="2000" b="1" dirty="0">
              <a:effectLst>
                <a:outerShdw blurRad="38100" dist="38100" dir="2700000" algn="tl">
                  <a:srgbClr val="000000">
                    <a:alpha val="43137"/>
                  </a:srgbClr>
                </a:outerShdw>
              </a:effectLst>
              <a:ea typeface="Times New Roman"/>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http://3.bp.blogspot.com/_ByX0wM8-xSo/TSxS9FTcqEI/AAAAAAAAAFU/c5KJ-aiXgOM/s1600/Nuclear%2BExplosion%2B1280X1024%2BWallpaper.jpg"/>
          <p:cNvPicPr>
            <a:picLocks noChangeAspect="1" noChangeArrowheads="1"/>
          </p:cNvPicPr>
          <p:nvPr/>
        </p:nvPicPr>
        <p:blipFill>
          <a:blip r:embed="rId2">
            <a:lum bright="-35000"/>
          </a:blip>
          <a:srcRect/>
          <a:stretch>
            <a:fillRect/>
          </a:stretch>
        </p:blipFill>
        <p:spPr bwMode="auto">
          <a:xfrm>
            <a:off x="-36512" y="-171400"/>
            <a:ext cx="9180512" cy="7303717"/>
          </a:xfrm>
          <a:prstGeom prst="rect">
            <a:avLst/>
          </a:prstGeom>
          <a:noFill/>
        </p:spPr>
      </p:pic>
      <p:sp>
        <p:nvSpPr>
          <p:cNvPr id="2" name="Title 1"/>
          <p:cNvSpPr>
            <a:spLocks noGrp="1"/>
          </p:cNvSpPr>
          <p:nvPr>
            <p:ph type="title"/>
          </p:nvPr>
        </p:nvSpPr>
        <p:spPr/>
        <p:txBody>
          <a:bodyPr/>
          <a:lstStyle/>
          <a:p>
            <a:r>
              <a:rPr lang="en-GB" b="1" dirty="0" smtClean="0">
                <a:solidFill>
                  <a:schemeClr val="bg1"/>
                </a:solidFill>
                <a:effectLst>
                  <a:outerShdw blurRad="38100" dist="38100" dir="2700000" algn="tl">
                    <a:srgbClr val="000000">
                      <a:alpha val="43137"/>
                    </a:srgbClr>
                  </a:outerShdw>
                </a:effectLst>
              </a:rPr>
              <a:t>When did the Cold War begin?</a:t>
            </a:r>
            <a:endParaRPr lang="en-GB" b="1" dirty="0">
              <a:solidFill>
                <a:schemeClr val="bg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GB" b="1" dirty="0" smtClean="0">
                <a:solidFill>
                  <a:schemeClr val="bg1"/>
                </a:solidFill>
                <a:effectLst>
                  <a:outerShdw blurRad="38100" dist="38100" dir="2700000" algn="tl">
                    <a:srgbClr val="000000">
                      <a:alpha val="43137"/>
                    </a:srgbClr>
                  </a:outerShdw>
                </a:effectLst>
              </a:rPr>
              <a:t>1918</a:t>
            </a:r>
          </a:p>
          <a:p>
            <a:r>
              <a:rPr lang="en-GB" b="1" dirty="0" smtClean="0">
                <a:solidFill>
                  <a:schemeClr val="bg1"/>
                </a:solidFill>
                <a:effectLst>
                  <a:outerShdw blurRad="38100" dist="38100" dir="2700000" algn="tl">
                    <a:srgbClr val="000000">
                      <a:alpha val="43137"/>
                    </a:srgbClr>
                  </a:outerShdw>
                </a:effectLst>
              </a:rPr>
              <a:t>1941</a:t>
            </a:r>
          </a:p>
          <a:p>
            <a:r>
              <a:rPr lang="en-GB" b="1" dirty="0" smtClean="0">
                <a:solidFill>
                  <a:schemeClr val="bg1"/>
                </a:solidFill>
                <a:effectLst>
                  <a:outerShdw blurRad="38100" dist="38100" dir="2700000" algn="tl">
                    <a:srgbClr val="000000">
                      <a:alpha val="43137"/>
                    </a:srgbClr>
                  </a:outerShdw>
                </a:effectLst>
              </a:rPr>
              <a:t>April 1945</a:t>
            </a:r>
          </a:p>
          <a:p>
            <a:r>
              <a:rPr lang="en-GB" b="1" dirty="0" smtClean="0">
                <a:solidFill>
                  <a:schemeClr val="bg1"/>
                </a:solidFill>
                <a:effectLst>
                  <a:outerShdw blurRad="38100" dist="38100" dir="2700000" algn="tl">
                    <a:srgbClr val="000000">
                      <a:alpha val="43137"/>
                    </a:srgbClr>
                  </a:outerShdw>
                </a:effectLst>
              </a:rPr>
              <a:t>July 1945</a:t>
            </a:r>
          </a:p>
          <a:p>
            <a:r>
              <a:rPr lang="en-GB" b="1" dirty="0" smtClean="0">
                <a:solidFill>
                  <a:schemeClr val="bg1"/>
                </a:solidFill>
                <a:effectLst>
                  <a:outerShdw blurRad="38100" dist="38100" dir="2700000" algn="tl">
                    <a:srgbClr val="000000">
                      <a:alpha val="43137"/>
                    </a:srgbClr>
                  </a:outerShdw>
                </a:effectLst>
              </a:rPr>
              <a:t>August 1945</a:t>
            </a:r>
          </a:p>
          <a:p>
            <a:r>
              <a:rPr lang="en-GB" b="1" dirty="0" smtClean="0">
                <a:solidFill>
                  <a:schemeClr val="bg1"/>
                </a:solidFill>
                <a:effectLst>
                  <a:outerShdw blurRad="38100" dist="38100" dir="2700000" algn="tl">
                    <a:srgbClr val="000000">
                      <a:alpha val="43137"/>
                    </a:srgbClr>
                  </a:outerShdw>
                </a:effectLst>
              </a:rPr>
              <a:t>1948</a:t>
            </a:r>
            <a:endParaRPr lang="en-GB" b="1" dirty="0">
              <a:solidFill>
                <a:schemeClr val="bg1"/>
              </a:solidFill>
              <a:effectLst>
                <a:outerShdw blurRad="38100" dist="38100" dir="2700000" algn="tl">
                  <a:srgbClr val="000000">
                    <a:alpha val="43137"/>
                  </a:srgbClr>
                </a:outerShdw>
              </a:effectLst>
            </a:endParaRPr>
          </a:p>
        </p:txBody>
      </p:sp>
      <p:sp>
        <p:nvSpPr>
          <p:cNvPr id="7" name="Content Placeholder 2"/>
          <p:cNvSpPr txBox="1">
            <a:spLocks/>
          </p:cNvSpPr>
          <p:nvPr/>
        </p:nvSpPr>
        <p:spPr>
          <a:xfrm>
            <a:off x="3255168" y="1556792"/>
            <a:ext cx="8229600" cy="4525963"/>
          </a:xfrm>
          <a:prstGeom prst="rect">
            <a:avLst/>
          </a:prstGeom>
        </p:spPr>
        <p:txBody>
          <a:bodyPr vert="horz" lIns="91440" tIns="45720" rIns="91440" bIns="45720" rtlCol="0">
            <a:normAutofit/>
          </a:bodyPr>
          <a:lstStyle/>
          <a:p>
            <a:pPr marL="342900" indent="-342900">
              <a:spcBef>
                <a:spcPct val="20000"/>
              </a:spcBef>
              <a:buFont typeface="Arial" pitchFamily="34" charset="0"/>
              <a:buChar char="•"/>
            </a:pPr>
            <a:r>
              <a:rPr kumimoji="0" lang="en-GB"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rPr>
              <a:t>Russian Civil</a:t>
            </a:r>
            <a:r>
              <a:rPr kumimoji="0" lang="en-GB" sz="3200" b="1" i="0" u="none" strike="noStrike" kern="1200" cap="none" spc="0" normalizeH="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rPr>
              <a:t> War</a:t>
            </a:r>
            <a:endParaRPr kumimoji="0" lang="en-GB"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rPr>
              <a:t>USA/USSR</a:t>
            </a:r>
            <a:r>
              <a:rPr kumimoji="0" lang="en-GB" sz="3200" b="1" i="0" u="none" strike="noStrike" kern="1200" cap="none" spc="0" normalizeH="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rPr>
              <a:t> join WW2</a:t>
            </a:r>
            <a:endParaRPr kumimoji="0" lang="en-GB"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rPr>
              <a:t>VE Day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rPr>
              <a:t>Potsdam Conference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rPr>
              <a:t>VJ Day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rPr>
              <a:t>Berlin Blockade</a:t>
            </a:r>
            <a:endParaRPr kumimoji="0" lang="en-GB" sz="32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p:cNvPicPr>
            <a:picLocks noChangeAspect="1" noChangeArrowheads="1"/>
          </p:cNvPicPr>
          <p:nvPr/>
        </p:nvPicPr>
        <p:blipFill>
          <a:blip r:embed="rId3"/>
          <a:srcRect/>
          <a:stretch>
            <a:fillRect/>
          </a:stretch>
        </p:blipFill>
        <p:spPr bwMode="auto">
          <a:xfrm>
            <a:off x="1" y="2492896"/>
            <a:ext cx="9143999" cy="2880320"/>
          </a:xfrm>
          <a:prstGeom prst="rect">
            <a:avLst/>
          </a:prstGeom>
          <a:noFill/>
        </p:spPr>
      </p:pic>
      <p:sp>
        <p:nvSpPr>
          <p:cNvPr id="9" name="TextBox 8"/>
          <p:cNvSpPr txBox="1"/>
          <p:nvPr/>
        </p:nvSpPr>
        <p:spPr>
          <a:xfrm>
            <a:off x="755576" y="-27384"/>
            <a:ext cx="7632848" cy="6617196"/>
          </a:xfrm>
          <a:prstGeom prst="rect">
            <a:avLst/>
          </a:prstGeom>
          <a:noFill/>
        </p:spPr>
        <p:txBody>
          <a:bodyPr wrap="square" rtlCol="0">
            <a:spAutoFit/>
          </a:bodyPr>
          <a:lstStyle/>
          <a:p>
            <a:pPr algn="ctr"/>
            <a:endParaRPr lang="en-GB" sz="2800" dirty="0" smtClean="0">
              <a:latin typeface="Candara" pitchFamily="34" charset="0"/>
            </a:endParaRPr>
          </a:p>
          <a:p>
            <a:pPr algn="ctr"/>
            <a:r>
              <a:rPr lang="en-GB" sz="3200" dirty="0" smtClean="0">
                <a:latin typeface="Candara" pitchFamily="34" charset="0"/>
              </a:rPr>
              <a:t>The BIG </a:t>
            </a:r>
            <a:r>
              <a:rPr lang="en-GB" sz="3200" dirty="0" smtClean="0">
                <a:latin typeface="Candara" pitchFamily="34" charset="0"/>
              </a:rPr>
              <a:t>Question:</a:t>
            </a:r>
          </a:p>
          <a:p>
            <a:pPr algn="ctr"/>
            <a:r>
              <a:rPr kumimoji="0" lang="en-GB" sz="3200" i="1" u="sng" strike="noStrike" cap="none" normalizeH="0" baseline="0" dirty="0" smtClean="0">
                <a:ln>
                  <a:noFill/>
                </a:ln>
                <a:latin typeface="Candara" pitchFamily="34" charset="0"/>
                <a:cs typeface="Arial" charset="0"/>
              </a:rPr>
              <a:t>What caused the Cold War</a:t>
            </a:r>
            <a:r>
              <a:rPr kumimoji="0" lang="en-GB" sz="3200" i="1" u="sng" strike="noStrike" cap="none" normalizeH="0" baseline="0" dirty="0" smtClean="0">
                <a:ln>
                  <a:noFill/>
                </a:ln>
                <a:latin typeface="Candara" pitchFamily="34" charset="0"/>
                <a:cs typeface="Arial" charset="0"/>
              </a:rPr>
              <a:t>?</a:t>
            </a:r>
          </a:p>
          <a:p>
            <a:pPr algn="ctr"/>
            <a:endParaRPr lang="en-GB" sz="2800" b="1" dirty="0" smtClean="0"/>
          </a:p>
          <a:p>
            <a:pPr algn="ctr"/>
            <a:r>
              <a:rPr lang="en-GB" sz="2800" b="1" dirty="0" smtClean="0"/>
              <a:t>OVERVIEW</a:t>
            </a:r>
          </a:p>
          <a:p>
            <a:pPr algn="ctr"/>
            <a:endParaRPr lang="en-GB" sz="2800" b="1" dirty="0" smtClean="0">
              <a:solidFill>
                <a:schemeClr val="bg1"/>
              </a:solidFill>
              <a:effectLst>
                <a:outerShdw blurRad="38100" dist="38100" dir="2700000" algn="tl">
                  <a:srgbClr val="000000">
                    <a:alpha val="43137"/>
                  </a:srgbClr>
                </a:outerShdw>
              </a:effectLst>
            </a:endParaRPr>
          </a:p>
          <a:p>
            <a:pPr algn="ctr"/>
            <a:endParaRPr lang="en-GB" sz="2800" b="1" dirty="0" smtClean="0">
              <a:solidFill>
                <a:schemeClr val="bg1"/>
              </a:solidFill>
              <a:effectLst>
                <a:outerShdw blurRad="38100" dist="38100" dir="2700000" algn="tl">
                  <a:srgbClr val="000000">
                    <a:alpha val="43137"/>
                  </a:srgbClr>
                </a:outerShdw>
              </a:effectLst>
            </a:endParaRPr>
          </a:p>
          <a:p>
            <a:pPr algn="ctr"/>
            <a:endParaRPr lang="en-GB" sz="2800" b="1" dirty="0" smtClean="0">
              <a:solidFill>
                <a:schemeClr val="bg1"/>
              </a:solidFill>
              <a:effectLst>
                <a:outerShdw blurRad="38100" dist="38100" dir="2700000" algn="tl">
                  <a:srgbClr val="000000">
                    <a:alpha val="43137"/>
                  </a:srgbClr>
                </a:outerShdw>
              </a:effectLst>
            </a:endParaRPr>
          </a:p>
          <a:p>
            <a:pPr algn="ctr"/>
            <a:endParaRPr lang="en-GB" sz="2800" b="1" dirty="0" smtClean="0">
              <a:solidFill>
                <a:schemeClr val="bg1"/>
              </a:solidFill>
              <a:effectLst>
                <a:outerShdw blurRad="38100" dist="38100" dir="2700000" algn="tl">
                  <a:srgbClr val="000000">
                    <a:alpha val="43137"/>
                  </a:srgbClr>
                </a:outerShdw>
              </a:effectLst>
            </a:endParaRPr>
          </a:p>
          <a:p>
            <a:pPr algn="ctr"/>
            <a:endParaRPr lang="en-GB" sz="2800" b="1" dirty="0" smtClean="0">
              <a:solidFill>
                <a:schemeClr val="bg1"/>
              </a:solidFill>
              <a:effectLst>
                <a:outerShdw blurRad="38100" dist="38100" dir="2700000" algn="tl">
                  <a:srgbClr val="000000">
                    <a:alpha val="43137"/>
                  </a:srgbClr>
                </a:outerShdw>
              </a:effectLst>
            </a:endParaRPr>
          </a:p>
          <a:p>
            <a:pPr algn="ctr"/>
            <a:endParaRPr lang="en-GB" sz="2800" b="1" dirty="0" smtClean="0">
              <a:solidFill>
                <a:schemeClr val="bg1"/>
              </a:solidFill>
              <a:effectLst>
                <a:outerShdw blurRad="38100" dist="38100" dir="2700000" algn="tl">
                  <a:srgbClr val="000000">
                    <a:alpha val="43137"/>
                  </a:srgbClr>
                </a:outerShdw>
              </a:effectLst>
            </a:endParaRPr>
          </a:p>
          <a:p>
            <a:pPr algn="ctr"/>
            <a:endParaRPr lang="en-GB" sz="2800" b="1" dirty="0" smtClean="0">
              <a:solidFill>
                <a:schemeClr val="bg1"/>
              </a:solidFill>
              <a:effectLst>
                <a:outerShdw blurRad="38100" dist="38100" dir="2700000" algn="tl">
                  <a:srgbClr val="000000">
                    <a:alpha val="43137"/>
                  </a:srgbClr>
                </a:outerShdw>
              </a:effectLst>
            </a:endParaRPr>
          </a:p>
          <a:p>
            <a:pPr algn="ctr"/>
            <a:endParaRPr lang="en-GB" sz="2800" b="1" dirty="0" smtClean="0">
              <a:effectLst>
                <a:outerShdw blurRad="38100" dist="38100" dir="2700000" algn="tl">
                  <a:srgbClr val="000000">
                    <a:alpha val="43137"/>
                  </a:srgbClr>
                </a:outerShdw>
              </a:effectLst>
            </a:endParaRPr>
          </a:p>
          <a:p>
            <a:pPr algn="ctr"/>
            <a:r>
              <a:rPr lang="en-GB" sz="2800" b="1" dirty="0" smtClean="0">
                <a:effectLst>
                  <a:outerShdw blurRad="38100" dist="38100" dir="2700000" algn="tl">
                    <a:srgbClr val="000000">
                      <a:alpha val="43137"/>
                    </a:srgbClr>
                  </a:outerShdw>
                </a:effectLst>
              </a:rPr>
              <a:t>Was it an individual, an event or a theme?</a:t>
            </a:r>
          </a:p>
          <a:p>
            <a:pPr algn="ctr"/>
            <a:r>
              <a:rPr lang="en-GB" sz="2800" b="1" dirty="0" smtClean="0">
                <a:effectLst>
                  <a:outerShdw blurRad="38100" dist="38100" dir="2700000" algn="tl">
                    <a:srgbClr val="000000">
                      <a:alpha val="43137"/>
                    </a:srgbClr>
                  </a:outerShdw>
                </a:effectLst>
              </a:rPr>
              <a:t>To what extent was it a combination of factors?</a:t>
            </a:r>
            <a:endParaRPr lang="en-GB" sz="24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67544" y="620688"/>
            <a:ext cx="7968885" cy="707886"/>
          </a:xfrm>
          <a:prstGeom prst="rect">
            <a:avLst/>
          </a:prstGeom>
          <a:noFill/>
        </p:spPr>
        <p:txBody>
          <a:bodyPr wrap="square" lIns="91440" tIns="45720" rIns="91440" bIns="45720">
            <a:spAutoFit/>
          </a:bodyPr>
          <a:lstStyle/>
          <a:p>
            <a:pPr>
              <a:buFont typeface="Arial" pitchFamily="34" charset="0"/>
              <a:buChar char="•"/>
            </a:pPr>
            <a:r>
              <a:rPr lang="en-GB" sz="2000" dirty="0" smtClean="0"/>
              <a:t> Explain why the Americans and Russians were Allies</a:t>
            </a:r>
          </a:p>
          <a:p>
            <a:pPr>
              <a:buFont typeface="Arial" pitchFamily="34" charset="0"/>
              <a:buChar char="•"/>
            </a:pPr>
            <a:r>
              <a:rPr lang="en-GB" sz="2000" dirty="0" smtClean="0"/>
              <a:t> Evaluate interpretations about the reasons for Allied victory in WW2</a:t>
            </a:r>
            <a:endParaRPr lang="en-GB" sz="2000" dirty="0"/>
          </a:p>
        </p:txBody>
      </p:sp>
      <p:sp>
        <p:nvSpPr>
          <p:cNvPr id="7" name="Rectangle 6"/>
          <p:cNvSpPr/>
          <p:nvPr/>
        </p:nvSpPr>
        <p:spPr>
          <a:xfrm>
            <a:off x="539552" y="44624"/>
            <a:ext cx="7968885" cy="584775"/>
          </a:xfrm>
          <a:prstGeom prst="rect">
            <a:avLst/>
          </a:prstGeom>
          <a:noFill/>
        </p:spPr>
        <p:txBody>
          <a:bodyPr wrap="square" lIns="91440" tIns="45720" rIns="91440" bIns="45720">
            <a:spAutoFit/>
          </a:bodyPr>
          <a:lstStyle/>
          <a:p>
            <a:pPr algn="ctr">
              <a:spcAft>
                <a:spcPts val="0"/>
              </a:spcAft>
            </a:pPr>
            <a:r>
              <a:rPr lang="en-GB" sz="3200" b="1" dirty="0" smtClean="0">
                <a:effectLst>
                  <a:outerShdw blurRad="38100" dist="38100" dir="2700000" algn="tl">
                    <a:srgbClr val="000000">
                      <a:alpha val="43137"/>
                    </a:srgbClr>
                  </a:outerShdw>
                </a:effectLst>
              </a:rPr>
              <a:t>Lesson I </a:t>
            </a:r>
            <a:r>
              <a:rPr lang="en-GB" sz="3200" b="1" dirty="0" smtClean="0">
                <a:effectLst>
                  <a:outerShdw blurRad="38100" dist="38100" dir="2700000" algn="tl">
                    <a:srgbClr val="000000">
                      <a:alpha val="43137"/>
                    </a:srgbClr>
                  </a:outerShdw>
                </a:effectLst>
              </a:rPr>
              <a:t>– USA and USSR: Allies by default</a:t>
            </a:r>
            <a:endParaRPr lang="en-GB" sz="3200" b="1" dirty="0">
              <a:effectLst>
                <a:outerShdw blurRad="38100" dist="38100" dir="2700000" algn="tl">
                  <a:srgbClr val="000000">
                    <a:alpha val="43137"/>
                  </a:srgbClr>
                </a:outerShdw>
              </a:effectLst>
              <a:ea typeface="Times New Roman"/>
            </a:endParaRPr>
          </a:p>
        </p:txBody>
      </p:sp>
      <p:sp>
        <p:nvSpPr>
          <p:cNvPr id="8" name="TextBox 7"/>
          <p:cNvSpPr txBox="1"/>
          <p:nvPr/>
        </p:nvSpPr>
        <p:spPr>
          <a:xfrm>
            <a:off x="251520" y="1772816"/>
            <a:ext cx="8496944" cy="4955203"/>
          </a:xfrm>
          <a:prstGeom prst="rect">
            <a:avLst/>
          </a:prstGeom>
          <a:noFill/>
        </p:spPr>
        <p:txBody>
          <a:bodyPr wrap="square" rtlCol="0">
            <a:spAutoFit/>
          </a:bodyPr>
          <a:lstStyle/>
          <a:p>
            <a:pPr algn="ctr"/>
            <a:r>
              <a:rPr lang="en-GB" sz="2800" b="1" dirty="0" smtClean="0">
                <a:latin typeface="Arial Narrow" pitchFamily="34" charset="0"/>
              </a:rPr>
              <a:t>Think back to Year 9</a:t>
            </a:r>
          </a:p>
          <a:p>
            <a:pPr algn="ctr"/>
            <a:r>
              <a:rPr lang="en-GB" sz="2800" b="1" dirty="0" smtClean="0">
                <a:latin typeface="Arial Narrow" pitchFamily="34" charset="0"/>
              </a:rPr>
              <a:t>the essay you wrote on</a:t>
            </a:r>
          </a:p>
          <a:p>
            <a:pPr algn="ctr"/>
            <a:r>
              <a:rPr lang="en-GB" sz="2800" b="1" dirty="0" smtClean="0">
                <a:latin typeface="Arial Narrow" pitchFamily="34" charset="0"/>
              </a:rPr>
              <a:t>Significant turning points in the Second World War.  </a:t>
            </a:r>
          </a:p>
          <a:p>
            <a:pPr algn="ctr"/>
            <a:endParaRPr lang="en-GB" sz="2800" dirty="0" smtClean="0">
              <a:latin typeface="Arial Narrow" pitchFamily="34" charset="0"/>
            </a:endParaRPr>
          </a:p>
          <a:p>
            <a:pPr algn="ctr"/>
            <a:r>
              <a:rPr lang="en-GB" sz="2800" i="1" dirty="0" smtClean="0">
                <a:latin typeface="Arial Narrow" pitchFamily="34" charset="0"/>
              </a:rPr>
              <a:t>What were those events?</a:t>
            </a:r>
          </a:p>
          <a:p>
            <a:pPr algn="ctr"/>
            <a:endParaRPr lang="en-GB" sz="2800" i="1" dirty="0" smtClean="0">
              <a:latin typeface="Arial Narrow" pitchFamily="34" charset="0"/>
            </a:endParaRPr>
          </a:p>
          <a:p>
            <a:pPr algn="ctr"/>
            <a:r>
              <a:rPr lang="en-GB" sz="2800" i="1" dirty="0" smtClean="0">
                <a:latin typeface="Arial Narrow" pitchFamily="34" charset="0"/>
              </a:rPr>
              <a:t>Why did the USA and USSR join the war?</a:t>
            </a:r>
          </a:p>
          <a:p>
            <a:pPr algn="ctr"/>
            <a:endParaRPr lang="en-GB" sz="2800" i="1" dirty="0" smtClean="0">
              <a:latin typeface="Arial Narrow" pitchFamily="34" charset="0"/>
            </a:endParaRPr>
          </a:p>
          <a:p>
            <a:pPr algn="ctr"/>
            <a:r>
              <a:rPr lang="en-GB" sz="2800" i="1" dirty="0" smtClean="0">
                <a:latin typeface="Arial Narrow" pitchFamily="34" charset="0"/>
              </a:rPr>
              <a:t>What was the relationship like between these two?</a:t>
            </a:r>
          </a:p>
          <a:p>
            <a:pPr algn="ctr"/>
            <a:endParaRPr lang="en-GB" sz="2800" dirty="0" smtClean="0">
              <a:latin typeface="Arial Narrow" pitchFamily="34" charset="0"/>
            </a:endParaRPr>
          </a:p>
          <a:p>
            <a:pPr algn="ctr"/>
            <a:r>
              <a:rPr lang="en-GB" dirty="0" smtClean="0">
                <a:latin typeface="Arial Narrow" pitchFamily="34" charset="0"/>
              </a:rPr>
              <a:t>(JUST THINK ABOUT THESE – NO ANSWERS FOR THE MOMENT PLEASE</a:t>
            </a:r>
          </a:p>
          <a:p>
            <a:pPr algn="ctr"/>
            <a:r>
              <a:rPr lang="en-GB" dirty="0" smtClean="0">
                <a:latin typeface="Arial Narrow" pitchFamily="34" charset="0"/>
              </a:rPr>
              <a:t>Start to have a go at filling in the layers of inference – ask each other for help if needed)</a:t>
            </a:r>
          </a:p>
        </p:txBody>
      </p:sp>
      <p:cxnSp>
        <p:nvCxnSpPr>
          <p:cNvPr id="10" name="Straight Connector 9"/>
          <p:cNvCxnSpPr/>
          <p:nvPr/>
        </p:nvCxnSpPr>
        <p:spPr>
          <a:xfrm>
            <a:off x="323528" y="1484784"/>
            <a:ext cx="8352928" cy="1588"/>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307638" y="1430778"/>
            <a:ext cx="6240693" cy="39424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p:cNvSpPr txBox="1"/>
          <p:nvPr/>
        </p:nvSpPr>
        <p:spPr>
          <a:xfrm>
            <a:off x="1403648" y="1430779"/>
            <a:ext cx="6048672" cy="3600986"/>
          </a:xfrm>
          <a:prstGeom prst="rect">
            <a:avLst/>
          </a:prstGeom>
          <a:noFill/>
        </p:spPr>
        <p:txBody>
          <a:bodyPr wrap="square" rtlCol="0">
            <a:spAutoFit/>
          </a:bodyPr>
          <a:lstStyle/>
          <a:p>
            <a:r>
              <a:rPr lang="en-GB" sz="1200" dirty="0" smtClean="0"/>
              <a:t>What can you see in the cartoon?</a:t>
            </a:r>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endParaRPr lang="en-GB" sz="1200" dirty="0" smtClean="0"/>
          </a:p>
          <a:p>
            <a:r>
              <a:rPr lang="en-GB" sz="1200" b="1" dirty="0" smtClean="0"/>
              <a:t>                                        SOURCE A</a:t>
            </a:r>
            <a:endParaRPr lang="en-GB" sz="1200" b="1" dirty="0" smtClean="0"/>
          </a:p>
          <a:p>
            <a:r>
              <a:rPr lang="en-GB" sz="1200" dirty="0" smtClean="0"/>
              <a:t>	</a:t>
            </a:r>
            <a:endParaRPr lang="en-GB" sz="1200" dirty="0"/>
          </a:p>
        </p:txBody>
      </p:sp>
      <p:sp>
        <p:nvSpPr>
          <p:cNvPr id="13" name="Rectangle 12"/>
          <p:cNvSpPr/>
          <p:nvPr/>
        </p:nvSpPr>
        <p:spPr>
          <a:xfrm>
            <a:off x="635563" y="764704"/>
            <a:ext cx="7584843" cy="520257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Box 13"/>
          <p:cNvSpPr txBox="1"/>
          <p:nvPr/>
        </p:nvSpPr>
        <p:spPr>
          <a:xfrm>
            <a:off x="207709" y="260648"/>
            <a:ext cx="2265107" cy="461665"/>
          </a:xfrm>
          <a:prstGeom prst="rect">
            <a:avLst/>
          </a:prstGeom>
          <a:noFill/>
        </p:spPr>
        <p:txBody>
          <a:bodyPr wrap="none" rtlCol="0">
            <a:spAutoFit/>
          </a:bodyPr>
          <a:lstStyle/>
          <a:p>
            <a:pPr lvl="0"/>
            <a:r>
              <a:rPr lang="en-GB" sz="1200" dirty="0" smtClean="0"/>
              <a:t>Why was this cartoon produced? </a:t>
            </a:r>
          </a:p>
          <a:p>
            <a:endParaRPr lang="en-GB" sz="1200" dirty="0"/>
          </a:p>
        </p:txBody>
      </p:sp>
      <p:sp>
        <p:nvSpPr>
          <p:cNvPr id="15" name="Rectangle 14"/>
          <p:cNvSpPr/>
          <p:nvPr/>
        </p:nvSpPr>
        <p:spPr>
          <a:xfrm>
            <a:off x="132523" y="260648"/>
            <a:ext cx="8855968" cy="61926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TextBox 15"/>
          <p:cNvSpPr txBox="1"/>
          <p:nvPr/>
        </p:nvSpPr>
        <p:spPr>
          <a:xfrm>
            <a:off x="731574" y="847745"/>
            <a:ext cx="5436740" cy="276999"/>
          </a:xfrm>
          <a:prstGeom prst="rect">
            <a:avLst/>
          </a:prstGeom>
          <a:noFill/>
        </p:spPr>
        <p:txBody>
          <a:bodyPr wrap="square" rtlCol="0">
            <a:spAutoFit/>
          </a:bodyPr>
          <a:lstStyle/>
          <a:p>
            <a:r>
              <a:rPr lang="en-GB" sz="1200" dirty="0" smtClean="0"/>
              <a:t>What inferences can you make about the cartoon?</a:t>
            </a:r>
            <a:endParaRPr lang="en-GB" sz="1200" dirty="0"/>
          </a:p>
        </p:txBody>
      </p:sp>
      <p:pic>
        <p:nvPicPr>
          <p:cNvPr id="19" name="Picture 2" descr="66889">
            <a:hlinkClick r:id="rId3"/>
          </p:cNvPr>
          <p:cNvPicPr>
            <a:picLocks noChangeAspect="1" noChangeArrowheads="1"/>
          </p:cNvPicPr>
          <p:nvPr/>
        </p:nvPicPr>
        <p:blipFill>
          <a:blip r:embed="rId4"/>
          <a:srcRect/>
          <a:stretch>
            <a:fillRect/>
          </a:stretch>
        </p:blipFill>
        <p:spPr bwMode="auto">
          <a:xfrm>
            <a:off x="2886691" y="2132856"/>
            <a:ext cx="2981453" cy="248427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8" descr="external image images?q=tbn:ANd9GcQpV_yreBPdA8jHPccYnwc7Q-FfxoPNepbxxri6BrPnea51SDOWyg"/>
          <p:cNvPicPr>
            <a:picLocks noChangeAspect="1" noChangeArrowheads="1"/>
          </p:cNvPicPr>
          <p:nvPr/>
        </p:nvPicPr>
        <p:blipFill>
          <a:blip r:embed="rId3"/>
          <a:srcRect/>
          <a:stretch>
            <a:fillRect/>
          </a:stretch>
        </p:blipFill>
        <p:spPr bwMode="auto">
          <a:xfrm>
            <a:off x="5940152" y="2564904"/>
            <a:ext cx="792088" cy="593322"/>
          </a:xfrm>
          <a:prstGeom prst="rect">
            <a:avLst/>
          </a:prstGeom>
          <a:noFill/>
        </p:spPr>
      </p:pic>
      <p:sp>
        <p:nvSpPr>
          <p:cNvPr id="11" name="Rectangle 10"/>
          <p:cNvSpPr/>
          <p:nvPr/>
        </p:nvSpPr>
        <p:spPr>
          <a:xfrm>
            <a:off x="539552" y="188640"/>
            <a:ext cx="7968885" cy="461665"/>
          </a:xfrm>
          <a:prstGeom prst="rect">
            <a:avLst/>
          </a:prstGeom>
          <a:noFill/>
        </p:spPr>
        <p:txBody>
          <a:bodyPr wrap="square" lIns="91440" tIns="45720" rIns="91440" bIns="45720">
            <a:spAutoFit/>
          </a:bodyPr>
          <a:lstStyle/>
          <a:p>
            <a:pPr>
              <a:buFont typeface="Arial" pitchFamily="34" charset="0"/>
              <a:buChar char="•"/>
            </a:pPr>
            <a:r>
              <a:rPr lang="en-GB" sz="1200" dirty="0" smtClean="0"/>
              <a:t> Explain why the Americans and Russians were Allies</a:t>
            </a:r>
          </a:p>
          <a:p>
            <a:pPr>
              <a:buFont typeface="Arial" pitchFamily="34" charset="0"/>
              <a:buChar char="•"/>
            </a:pPr>
            <a:r>
              <a:rPr lang="en-GB" sz="1200" dirty="0" smtClean="0"/>
              <a:t> Evaluate interpretations about the reasons for Allied victory in WW2</a:t>
            </a:r>
            <a:endParaRPr lang="en-GB" sz="1200" dirty="0"/>
          </a:p>
        </p:txBody>
      </p:sp>
      <p:pic>
        <p:nvPicPr>
          <p:cNvPr id="29704" name="Picture 8" descr="external image images?q=tbn:ANd9GcQpV_yreBPdA8jHPccYnwc7Q-FfxoPNepbxxri6BrPnea51SDOWyg"/>
          <p:cNvPicPr>
            <a:picLocks noChangeAspect="1" noChangeArrowheads="1"/>
          </p:cNvPicPr>
          <p:nvPr/>
        </p:nvPicPr>
        <p:blipFill>
          <a:blip r:embed="rId3"/>
          <a:srcRect/>
          <a:stretch>
            <a:fillRect/>
          </a:stretch>
        </p:blipFill>
        <p:spPr bwMode="auto">
          <a:xfrm>
            <a:off x="5940152" y="2547106"/>
            <a:ext cx="792088" cy="593322"/>
          </a:xfrm>
          <a:prstGeom prst="rect">
            <a:avLst/>
          </a:prstGeom>
          <a:noFill/>
        </p:spPr>
      </p:pic>
      <p:pic>
        <p:nvPicPr>
          <p:cNvPr id="29706" name="Picture 10" descr="external image images?q=tbn:ANd9GcSCPC-c9_S0zVVTxnhn_j8kdrraKS8cG18EK9iRjW62QJTlGdlD"/>
          <p:cNvPicPr>
            <a:picLocks noChangeAspect="1" noChangeArrowheads="1"/>
          </p:cNvPicPr>
          <p:nvPr/>
        </p:nvPicPr>
        <p:blipFill>
          <a:blip r:embed="rId4" cstate="print"/>
          <a:srcRect/>
          <a:stretch>
            <a:fillRect/>
          </a:stretch>
        </p:blipFill>
        <p:spPr bwMode="auto">
          <a:xfrm>
            <a:off x="179512" y="1340768"/>
            <a:ext cx="467561" cy="311235"/>
          </a:xfrm>
          <a:prstGeom prst="rect">
            <a:avLst/>
          </a:prstGeom>
          <a:noFill/>
        </p:spPr>
      </p:pic>
      <p:pic>
        <p:nvPicPr>
          <p:cNvPr id="14" name="Picture 8" descr="external image images?q=tbn:ANd9GcQpV_yreBPdA8jHPccYnwc7Q-FfxoPNepbxxri6BrPnea51SDOWyg"/>
          <p:cNvPicPr>
            <a:picLocks noChangeAspect="1" noChangeArrowheads="1"/>
          </p:cNvPicPr>
          <p:nvPr/>
        </p:nvPicPr>
        <p:blipFill>
          <a:blip r:embed="rId3"/>
          <a:srcRect/>
          <a:stretch>
            <a:fillRect/>
          </a:stretch>
        </p:blipFill>
        <p:spPr bwMode="auto">
          <a:xfrm>
            <a:off x="5940152" y="2564904"/>
            <a:ext cx="792088" cy="593322"/>
          </a:xfrm>
          <a:prstGeom prst="rect">
            <a:avLst/>
          </a:prstGeom>
          <a:noFill/>
        </p:spPr>
      </p:pic>
      <p:pic>
        <p:nvPicPr>
          <p:cNvPr id="15" name="Picture 4" descr="external image images?q=tbn:ANd9GcRV7FF2wiQALlOUZEcTWfKJvy_1O6xuK5aYY3O09tq43Sg88bDddA"/>
          <p:cNvPicPr>
            <a:picLocks noChangeAspect="1" noChangeArrowheads="1"/>
          </p:cNvPicPr>
          <p:nvPr/>
        </p:nvPicPr>
        <p:blipFill>
          <a:blip r:embed="rId5" cstate="print"/>
          <a:srcRect/>
          <a:stretch>
            <a:fillRect/>
          </a:stretch>
        </p:blipFill>
        <p:spPr bwMode="auto">
          <a:xfrm>
            <a:off x="539553" y="1844825"/>
            <a:ext cx="360040" cy="239663"/>
          </a:xfrm>
          <a:prstGeom prst="rect">
            <a:avLst/>
          </a:prstGeom>
          <a:noFill/>
        </p:spPr>
      </p:pic>
      <p:pic>
        <p:nvPicPr>
          <p:cNvPr id="16" name="Picture 4" descr="external image images?q=tbn:ANd9GcRV7FF2wiQALlOUZEcTWfKJvy_1O6xuK5aYY3O09tq43Sg88bDddA"/>
          <p:cNvPicPr>
            <a:picLocks noChangeAspect="1" noChangeArrowheads="1"/>
          </p:cNvPicPr>
          <p:nvPr/>
        </p:nvPicPr>
        <p:blipFill>
          <a:blip r:embed="rId6"/>
          <a:srcRect/>
          <a:stretch>
            <a:fillRect/>
          </a:stretch>
        </p:blipFill>
        <p:spPr bwMode="auto">
          <a:xfrm>
            <a:off x="1619672" y="1700808"/>
            <a:ext cx="855712" cy="569610"/>
          </a:xfrm>
          <a:prstGeom prst="rect">
            <a:avLst/>
          </a:prstGeom>
          <a:noFill/>
        </p:spPr>
      </p:pic>
      <p:sp>
        <p:nvSpPr>
          <p:cNvPr id="19" name="TextBox 18"/>
          <p:cNvSpPr txBox="1"/>
          <p:nvPr/>
        </p:nvSpPr>
        <p:spPr>
          <a:xfrm>
            <a:off x="971600" y="4509120"/>
            <a:ext cx="7128792" cy="707886"/>
          </a:xfrm>
          <a:prstGeom prst="rect">
            <a:avLst/>
          </a:prstGeom>
          <a:noFill/>
        </p:spPr>
        <p:txBody>
          <a:bodyPr wrap="square" rtlCol="0">
            <a:spAutoFit/>
          </a:bodyPr>
          <a:lstStyle/>
          <a:p>
            <a:pPr algn="ctr"/>
            <a:r>
              <a:rPr lang="en-GB" sz="2000" b="1" dirty="0" smtClean="0"/>
              <a:t>A brief walk through of the Second World War – which event do you think was the most significant?</a:t>
            </a:r>
            <a:endParaRPr lang="en-GB" sz="2000" b="1" dirty="0"/>
          </a:p>
        </p:txBody>
      </p:sp>
      <p:pic>
        <p:nvPicPr>
          <p:cNvPr id="29702" name="Picture 6" descr="external image images?q=tbn:ANd9GcTm1Nk-YPx-Tl7S1bMWQIGEC8AdAA1AId7zGTHicFB4j7cvAGto"/>
          <p:cNvPicPr>
            <a:picLocks noChangeAspect="1" noChangeArrowheads="1"/>
          </p:cNvPicPr>
          <p:nvPr/>
        </p:nvPicPr>
        <p:blipFill>
          <a:blip r:embed="rId7"/>
          <a:srcRect/>
          <a:stretch>
            <a:fillRect/>
          </a:stretch>
        </p:blipFill>
        <p:spPr bwMode="auto">
          <a:xfrm>
            <a:off x="7164288" y="1844824"/>
            <a:ext cx="1742064" cy="1185102"/>
          </a:xfrm>
          <a:prstGeom prst="rect">
            <a:avLst/>
          </a:prstGeom>
          <a:noFill/>
        </p:spPr>
      </p:pic>
      <p:pic>
        <p:nvPicPr>
          <p:cNvPr id="29698" name="Picture 2" descr="external image images?q=tbn:ANd9GcTLKdV3Q61gNWsR8-JBV9ilkdS2WJQ_rSkNAzl-gnEyX7gNzduAoQ"/>
          <p:cNvPicPr>
            <a:picLocks noChangeAspect="1" noChangeArrowheads="1"/>
          </p:cNvPicPr>
          <p:nvPr/>
        </p:nvPicPr>
        <p:blipFill>
          <a:blip r:embed="rId8" cstate="print"/>
          <a:srcRect/>
          <a:stretch>
            <a:fillRect/>
          </a:stretch>
        </p:blipFill>
        <p:spPr bwMode="auto">
          <a:xfrm>
            <a:off x="4572000" y="1772816"/>
            <a:ext cx="576064" cy="289042"/>
          </a:xfrm>
          <a:prstGeom prst="rect">
            <a:avLst/>
          </a:prstGeom>
          <a:noFill/>
        </p:spPr>
      </p:pic>
      <p:pic>
        <p:nvPicPr>
          <p:cNvPr id="17" name="Picture 4" descr="external image images?q=tbn:ANd9GcRV7FF2wiQALlOUZEcTWfKJvy_1O6xuK5aYY3O09tq43Sg88bDddA"/>
          <p:cNvPicPr>
            <a:picLocks noChangeAspect="1" noChangeArrowheads="1"/>
          </p:cNvPicPr>
          <p:nvPr/>
        </p:nvPicPr>
        <p:blipFill>
          <a:blip r:embed="rId6"/>
          <a:srcRect/>
          <a:stretch>
            <a:fillRect/>
          </a:stretch>
        </p:blipFill>
        <p:spPr bwMode="auto">
          <a:xfrm>
            <a:off x="1619672" y="1628800"/>
            <a:ext cx="855712" cy="569610"/>
          </a:xfrm>
          <a:prstGeom prst="rect">
            <a:avLst/>
          </a:prstGeom>
          <a:noFill/>
        </p:spPr>
      </p:pic>
      <p:pic>
        <p:nvPicPr>
          <p:cNvPr id="29700" name="Picture 4" descr="external image images?q=tbn:ANd9GcRV7FF2wiQALlOUZEcTWfKJvy_1O6xuK5aYY3O09tq43Sg88bDddA"/>
          <p:cNvPicPr>
            <a:picLocks noChangeAspect="1" noChangeArrowheads="1"/>
          </p:cNvPicPr>
          <p:nvPr/>
        </p:nvPicPr>
        <p:blipFill>
          <a:blip r:embed="rId6"/>
          <a:srcRect/>
          <a:stretch>
            <a:fillRect/>
          </a:stretch>
        </p:blipFill>
        <p:spPr bwMode="auto">
          <a:xfrm>
            <a:off x="1403648" y="1412776"/>
            <a:ext cx="1512168" cy="100658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1.94444E-6 3.7037E-7 L -0.15347 -0.00116 " pathEditMode="relative" rAng="0" ptsTypes="AA">
                                      <p:cBhvr>
                                        <p:cTn id="6" dur="2000" fill="hold"/>
                                        <p:tgtEl>
                                          <p:spTgt spid="14"/>
                                        </p:tgtEl>
                                        <p:attrNameLst>
                                          <p:attrName>ppt_x</p:attrName>
                                          <p:attrName>ppt_y</p:attrName>
                                        </p:attrNameLst>
                                      </p:cBhvr>
                                      <p:rCtr x="-77" y="-1"/>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15347 -0.00116 L -0.15347 -0.0956 " pathEditMode="relative" rAng="0" ptsTypes="AA">
                                      <p:cBhvr>
                                        <p:cTn id="10" dur="2000" fill="hold"/>
                                        <p:tgtEl>
                                          <p:spTgt spid="14"/>
                                        </p:tgtEl>
                                        <p:attrNameLst>
                                          <p:attrName>ppt_x</p:attrName>
                                          <p:attrName>ppt_y</p:attrName>
                                        </p:attrNameLst>
                                      </p:cBhvr>
                                      <p:rCtr x="0" y="-47"/>
                                    </p:animMotion>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nodeType="clickEffect">
                                  <p:stCondLst>
                                    <p:cond delay="0"/>
                                  </p:stCondLst>
                                  <p:childTnLst>
                                    <p:animRot by="21600000">
                                      <p:cBhvr>
                                        <p:cTn id="14" dur="2000" fill="hold"/>
                                        <p:tgtEl>
                                          <p:spTgt spid="29698"/>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0.15347 -0.0956 L -0.15347 -0.00116 " pathEditMode="relative" rAng="0" ptsTypes="AA">
                                      <p:cBhvr>
                                        <p:cTn id="18" dur="2000" fill="hold"/>
                                        <p:tgtEl>
                                          <p:spTgt spid="14"/>
                                        </p:tgtEl>
                                        <p:attrNameLst>
                                          <p:attrName>ppt_x</p:attrName>
                                          <p:attrName>ppt_y</p:attrName>
                                        </p:attrNameLst>
                                      </p:cBhvr>
                                      <p:rCtr x="0" y="47"/>
                                    </p:animMotion>
                                  </p:childTnLst>
                                </p:cTn>
                              </p:par>
                            </p:childTnLst>
                          </p:cTn>
                        </p:par>
                      </p:childTnLst>
                    </p:cTn>
                  </p:par>
                  <p:par>
                    <p:cTn id="19" fill="hold">
                      <p:stCondLst>
                        <p:cond delay="indefinite"/>
                      </p:stCondLst>
                      <p:childTnLst>
                        <p:par>
                          <p:cTn id="20" fill="hold">
                            <p:stCondLst>
                              <p:cond delay="0"/>
                            </p:stCondLst>
                            <p:childTnLst>
                              <p:par>
                                <p:cTn id="21" presetID="63" presetClass="path" presetSubtype="0" accel="50000" decel="50000" fill="hold" nodeType="clickEffect">
                                  <p:stCondLst>
                                    <p:cond delay="0"/>
                                  </p:stCondLst>
                                  <p:childTnLst>
                                    <p:animMotion origin="layout" path="M -1.94444E-6 -2.22222E-6 L 0.09844 -0.00116 " pathEditMode="relative" rAng="0" ptsTypes="AA">
                                      <p:cBhvr>
                                        <p:cTn id="22" dur="2000" fill="hold"/>
                                        <p:tgtEl>
                                          <p:spTgt spid="18"/>
                                        </p:tgtEl>
                                        <p:attrNameLst>
                                          <p:attrName>ppt_x</p:attrName>
                                          <p:attrName>ppt_y</p:attrName>
                                        </p:attrNameLst>
                                      </p:cBhvr>
                                      <p:rCtr x="49" y="-1"/>
                                    </p:animMotion>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21600000">
                                      <p:cBhvr>
                                        <p:cTn id="26" dur="2000" fill="hold"/>
                                        <p:tgtEl>
                                          <p:spTgt spid="29702"/>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nodeType="clickEffect">
                                  <p:stCondLst>
                                    <p:cond delay="0"/>
                                  </p:stCondLst>
                                  <p:childTnLst>
                                    <p:animMotion origin="layout" path="M 8.33333E-7 -3.33333E-6 L 0.02969 0.06111 " pathEditMode="relative" rAng="0" ptsTypes="AA">
                                      <p:cBhvr>
                                        <p:cTn id="30" dur="2000" fill="hold"/>
                                        <p:tgtEl>
                                          <p:spTgt spid="29706"/>
                                        </p:tgtEl>
                                        <p:attrNameLst>
                                          <p:attrName>ppt_x</p:attrName>
                                          <p:attrName>ppt_y</p:attrName>
                                        </p:attrNameLst>
                                      </p:cBhvr>
                                      <p:rCtr x="15" y="31"/>
                                    </p:animMotion>
                                  </p:childTnLst>
                                </p:cTn>
                              </p:par>
                            </p:childTnLst>
                          </p:cTn>
                        </p:par>
                      </p:childTnLst>
                    </p:cTn>
                  </p:par>
                  <p:par>
                    <p:cTn id="31" fill="hold">
                      <p:stCondLst>
                        <p:cond delay="indefinite"/>
                      </p:stCondLst>
                      <p:childTnLst>
                        <p:par>
                          <p:cTn id="32" fill="hold">
                            <p:stCondLst>
                              <p:cond delay="0"/>
                            </p:stCondLst>
                            <p:childTnLst>
                              <p:par>
                                <p:cTn id="33" presetID="35" presetClass="path" presetSubtype="0" accel="50000" decel="50000" fill="hold" nodeType="clickEffect">
                                  <p:stCondLst>
                                    <p:cond delay="0"/>
                                  </p:stCondLst>
                                  <p:childTnLst>
                                    <p:animMotion origin="layout" path="M -4.72222E-6 4.81481E-6 L -0.16475 0.09513 " pathEditMode="relative" rAng="0" ptsTypes="AA">
                                      <p:cBhvr>
                                        <p:cTn id="34" dur="2000" fill="hold"/>
                                        <p:tgtEl>
                                          <p:spTgt spid="16"/>
                                        </p:tgtEl>
                                        <p:attrNameLst>
                                          <p:attrName>ppt_x</p:attrName>
                                          <p:attrName>ppt_y</p:attrName>
                                        </p:attrNameLst>
                                      </p:cBhvr>
                                      <p:rCtr x="-82" y="47"/>
                                    </p:animMotion>
                                  </p:childTnLst>
                                </p:cTn>
                              </p:par>
                            </p:childTnLst>
                          </p:cTn>
                        </p:par>
                      </p:childTnLst>
                    </p:cTn>
                  </p:par>
                  <p:par>
                    <p:cTn id="35" fill="hold">
                      <p:stCondLst>
                        <p:cond delay="indefinite"/>
                      </p:stCondLst>
                      <p:childTnLst>
                        <p:par>
                          <p:cTn id="36" fill="hold">
                            <p:stCondLst>
                              <p:cond delay="0"/>
                            </p:stCondLst>
                            <p:childTnLst>
                              <p:par>
                                <p:cTn id="37" presetID="63" presetClass="path" presetSubtype="0" accel="50000" decel="50000" fill="hold" nodeType="clickEffect">
                                  <p:stCondLst>
                                    <p:cond delay="0"/>
                                  </p:stCondLst>
                                  <p:childTnLst>
                                    <p:animMotion origin="layout" path="M -1.66667E-6 1.85185E-6 L 0.27552 -0.0419 " pathEditMode="relative" rAng="0" ptsTypes="AA">
                                      <p:cBhvr>
                                        <p:cTn id="38" dur="2000" fill="hold"/>
                                        <p:tgtEl>
                                          <p:spTgt spid="17"/>
                                        </p:tgtEl>
                                        <p:attrNameLst>
                                          <p:attrName>ppt_x</p:attrName>
                                          <p:attrName>ppt_y</p:attrName>
                                        </p:attrNameLst>
                                      </p:cBhvr>
                                      <p:rCtr x="138" y="-21"/>
                                    </p:animMotion>
                                  </p:childTnLst>
                                </p:cTn>
                              </p:par>
                            </p:childTnLst>
                          </p:cTn>
                        </p:par>
                      </p:childTnLst>
                    </p:cTn>
                  </p:par>
                  <p:par>
                    <p:cTn id="39" fill="hold">
                      <p:stCondLst>
                        <p:cond delay="indefinite"/>
                      </p:stCondLst>
                      <p:childTnLst>
                        <p:par>
                          <p:cTn id="40" fill="hold">
                            <p:stCondLst>
                              <p:cond delay="0"/>
                            </p:stCondLst>
                            <p:childTnLst>
                              <p:par>
                                <p:cTn id="41" presetID="9" presetClass="exit" presetSubtype="0" fill="hold" nodeType="clickEffect">
                                  <p:stCondLst>
                                    <p:cond delay="0"/>
                                  </p:stCondLst>
                                  <p:childTnLst>
                                    <p:animEffect transition="out" filter="dissolve">
                                      <p:cBhvr>
                                        <p:cTn id="42" dur="500"/>
                                        <p:tgtEl>
                                          <p:spTgt spid="18"/>
                                        </p:tgtEl>
                                      </p:cBhvr>
                                    </p:animEffect>
                                    <p:set>
                                      <p:cBhvr>
                                        <p:cTn id="43" dur="1" fill="hold">
                                          <p:stCondLst>
                                            <p:cond delay="499"/>
                                          </p:stCondLst>
                                        </p:cTn>
                                        <p:tgtEl>
                                          <p:spTgt spid="18"/>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42" presetClass="path" presetSubtype="0" accel="50000" decel="50000" fill="hold" nodeType="clickEffect">
                                  <p:stCondLst>
                                    <p:cond delay="0"/>
                                  </p:stCondLst>
                                  <p:childTnLst>
                                    <p:animMotion origin="layout" path="M 0.27553 -0.0419 L 0.29983 0.17916 " pathEditMode="relative" rAng="0" ptsTypes="AA">
                                      <p:cBhvr>
                                        <p:cTn id="47" dur="2000" fill="hold"/>
                                        <p:tgtEl>
                                          <p:spTgt spid="17"/>
                                        </p:tgtEl>
                                        <p:attrNameLst>
                                          <p:attrName>ppt_x</p:attrName>
                                          <p:attrName>ppt_y</p:attrName>
                                        </p:attrNameLst>
                                      </p:cBhvr>
                                      <p:rCtr x="12" y="110"/>
                                    </p:animMotion>
                                  </p:childTnLst>
                                </p:cTn>
                              </p:par>
                              <p:par>
                                <p:cTn id="48" presetID="42" presetClass="path" presetSubtype="0" accel="50000" decel="50000" fill="hold" nodeType="withEffect">
                                  <p:stCondLst>
                                    <p:cond delay="0"/>
                                  </p:stCondLst>
                                  <p:childTnLst>
                                    <p:animMotion origin="layout" path="M 2.77778E-7 1.85185E-6 L 0.02378 0.07338 " pathEditMode="relative" rAng="0" ptsTypes="AA">
                                      <p:cBhvr>
                                        <p:cTn id="49" dur="2000" fill="hold"/>
                                        <p:tgtEl>
                                          <p:spTgt spid="29698"/>
                                        </p:tgtEl>
                                        <p:attrNameLst>
                                          <p:attrName>ppt_x</p:attrName>
                                          <p:attrName>ppt_y</p:attrName>
                                        </p:attrNameLst>
                                      </p:cBhvr>
                                      <p:rCtr x="12" y="37"/>
                                    </p:animMotion>
                                  </p:childTnLst>
                                </p:cTn>
                              </p:par>
                            </p:childTnLst>
                          </p:cTn>
                        </p:par>
                      </p:childTnLst>
                    </p:cTn>
                  </p:par>
                  <p:par>
                    <p:cTn id="50" fill="hold">
                      <p:stCondLst>
                        <p:cond delay="indefinite"/>
                      </p:stCondLst>
                      <p:childTnLst>
                        <p:par>
                          <p:cTn id="51" fill="hold">
                            <p:stCondLst>
                              <p:cond delay="0"/>
                            </p:stCondLst>
                            <p:childTnLst>
                              <p:par>
                                <p:cTn id="52" presetID="63" presetClass="path" presetSubtype="0" accel="50000" decel="50000" fill="hold" nodeType="clickEffect">
                                  <p:stCondLst>
                                    <p:cond delay="0"/>
                                  </p:stCondLst>
                                  <p:childTnLst>
                                    <p:animMotion origin="layout" path="M 0.02361 0.06296 L 0.15764 0.16782 " pathEditMode="relative" rAng="0" ptsTypes="AA">
                                      <p:cBhvr>
                                        <p:cTn id="53" dur="2000" fill="hold"/>
                                        <p:tgtEl>
                                          <p:spTgt spid="29698"/>
                                        </p:tgtEl>
                                        <p:attrNameLst>
                                          <p:attrName>ppt_x</p:attrName>
                                          <p:attrName>ppt_y</p:attrName>
                                        </p:attrNameLst>
                                      </p:cBhvr>
                                      <p:rCtr x="67" y="52"/>
                                    </p:animMotion>
                                  </p:childTnLst>
                                </p:cTn>
                              </p:par>
                              <p:par>
                                <p:cTn id="54" presetID="63" presetClass="path" presetSubtype="0" accel="50000" decel="50000" fill="hold" nodeType="withEffect">
                                  <p:stCondLst>
                                    <p:cond delay="0"/>
                                  </p:stCondLst>
                                  <p:childTnLst>
                                    <p:animMotion origin="layout" path="M -0.15347 -0.00116 L -0.00381 -0.00116 " pathEditMode="relative" rAng="0" ptsTypes="AA">
                                      <p:cBhvr>
                                        <p:cTn id="55" dur="2000" fill="hold"/>
                                        <p:tgtEl>
                                          <p:spTgt spid="14"/>
                                        </p:tgtEl>
                                        <p:attrNameLst>
                                          <p:attrName>ppt_x</p:attrName>
                                          <p:attrName>ppt_y</p:attrName>
                                        </p:attrNameLst>
                                      </p:cBhvr>
                                      <p:rCtr x="75" y="0"/>
                                    </p:animMotion>
                                  </p:childTnLst>
                                </p:cTn>
                              </p:par>
                              <p:par>
                                <p:cTn id="56" presetID="63" presetClass="path" presetSubtype="0" accel="50000" decel="50000" fill="hold" nodeType="withEffect">
                                  <p:stCondLst>
                                    <p:cond delay="0"/>
                                  </p:stCondLst>
                                  <p:childTnLst>
                                    <p:animMotion origin="layout" path="M 0.29983 0.17916 L 0.4573 0.18958 " pathEditMode="relative" rAng="0" ptsTypes="AA">
                                      <p:cBhvr>
                                        <p:cTn id="57" dur="2000" fill="hold"/>
                                        <p:tgtEl>
                                          <p:spTgt spid="17"/>
                                        </p:tgtEl>
                                        <p:attrNameLst>
                                          <p:attrName>ppt_x</p:attrName>
                                          <p:attrName>ppt_y</p:attrName>
                                        </p:attrNameLst>
                                      </p:cBhvr>
                                      <p:rCtr x="79" y="5"/>
                                    </p:animMotion>
                                  </p:childTnLst>
                                </p:cTn>
                              </p:par>
                              <p:par>
                                <p:cTn id="58" presetID="35" presetClass="path" presetSubtype="0" accel="50000" decel="50000" fill="hold" nodeType="withEffect">
                                  <p:stCondLst>
                                    <p:cond delay="0"/>
                                  </p:stCondLst>
                                  <p:childTnLst>
                                    <p:animMotion origin="layout" path="M -0.08733 0.06065 L -0.15816 0.05024 " pathEditMode="relative" rAng="0" ptsTypes="AA">
                                      <p:cBhvr>
                                        <p:cTn id="59" dur="2000" fill="hold"/>
                                        <p:tgtEl>
                                          <p:spTgt spid="29702"/>
                                        </p:tgtEl>
                                        <p:attrNameLst>
                                          <p:attrName>ppt_x</p:attrName>
                                          <p:attrName>ppt_y</p:attrName>
                                        </p:attrNameLst>
                                      </p:cBhvr>
                                      <p:rCtr x="-35" y="-5"/>
                                    </p:animMotion>
                                  </p:childTnLst>
                                </p:cTn>
                              </p:par>
                            </p:childTnLst>
                          </p:cTn>
                        </p:par>
                      </p:childTnLst>
                    </p:cTn>
                  </p:par>
                  <p:par>
                    <p:cTn id="60" fill="hold">
                      <p:stCondLst>
                        <p:cond delay="indefinite"/>
                      </p:stCondLst>
                      <p:childTnLst>
                        <p:par>
                          <p:cTn id="61" fill="hold">
                            <p:stCondLst>
                              <p:cond delay="0"/>
                            </p:stCondLst>
                            <p:childTnLst>
                              <p:par>
                                <p:cTn id="62" presetID="9" presetClass="exit" presetSubtype="0" fill="hold" nodeType="clickEffect">
                                  <p:stCondLst>
                                    <p:cond delay="0"/>
                                  </p:stCondLst>
                                  <p:childTnLst>
                                    <p:animEffect transition="out" filter="dissolve">
                                      <p:cBhvr>
                                        <p:cTn id="63" dur="500"/>
                                        <p:tgtEl>
                                          <p:spTgt spid="18"/>
                                        </p:tgtEl>
                                      </p:cBhvr>
                                    </p:animEffect>
                                    <p:set>
                                      <p:cBhvr>
                                        <p:cTn id="64" dur="1" fill="hold">
                                          <p:stCondLst>
                                            <p:cond delay="499"/>
                                          </p:stCondLst>
                                        </p:cTn>
                                        <p:tgtEl>
                                          <p:spTgt spid="18"/>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9" presetClass="exit" presetSubtype="0" fill="hold" nodeType="clickEffect">
                                  <p:stCondLst>
                                    <p:cond delay="0"/>
                                  </p:stCondLst>
                                  <p:childTnLst>
                                    <p:animEffect transition="out" filter="dissolve">
                                      <p:cBhvr>
                                        <p:cTn id="68" dur="500"/>
                                        <p:tgtEl>
                                          <p:spTgt spid="14"/>
                                        </p:tgtEl>
                                      </p:cBhvr>
                                    </p:animEffect>
                                    <p:set>
                                      <p:cBhvr>
                                        <p:cTn id="69" dur="1" fill="hold">
                                          <p:stCondLst>
                                            <p:cond delay="499"/>
                                          </p:stCondLst>
                                        </p:cTn>
                                        <p:tgtEl>
                                          <p:spTgt spid="14"/>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64" presetClass="path" presetSubtype="0" accel="50000" decel="50000" fill="hold" nodeType="clickEffect">
                                  <p:stCondLst>
                                    <p:cond delay="0"/>
                                  </p:stCondLst>
                                  <p:childTnLst>
                                    <p:animMotion origin="layout" path="M -0.16475 0.09514 L -0.19635 -0.07291 " pathEditMode="relative" rAng="0" ptsTypes="AA">
                                      <p:cBhvr>
                                        <p:cTn id="73" dur="2000" fill="hold"/>
                                        <p:tgtEl>
                                          <p:spTgt spid="16"/>
                                        </p:tgtEl>
                                        <p:attrNameLst>
                                          <p:attrName>ppt_x</p:attrName>
                                          <p:attrName>ppt_y</p:attrName>
                                        </p:attrNameLst>
                                      </p:cBhvr>
                                      <p:rCtr x="-16" y="-84"/>
                                    </p:animMotion>
                                  </p:childTnLst>
                                </p:cTn>
                              </p:par>
                            </p:childTnLst>
                          </p:cTn>
                        </p:par>
                      </p:childTnLst>
                    </p:cTn>
                  </p:par>
                  <p:par>
                    <p:cTn id="74" fill="hold">
                      <p:stCondLst>
                        <p:cond delay="indefinite"/>
                      </p:stCondLst>
                      <p:childTnLst>
                        <p:par>
                          <p:cTn id="75" fill="hold">
                            <p:stCondLst>
                              <p:cond delay="0"/>
                            </p:stCondLst>
                            <p:childTnLst>
                              <p:par>
                                <p:cTn id="76" presetID="9" presetClass="exit" presetSubtype="0" fill="hold" nodeType="clickEffect">
                                  <p:stCondLst>
                                    <p:cond delay="0"/>
                                  </p:stCondLst>
                                  <p:childTnLst>
                                    <p:animEffect transition="out" filter="dissolve">
                                      <p:cBhvr>
                                        <p:cTn id="77" dur="500"/>
                                        <p:tgtEl>
                                          <p:spTgt spid="29706"/>
                                        </p:tgtEl>
                                      </p:cBhvr>
                                    </p:animEffect>
                                    <p:set>
                                      <p:cBhvr>
                                        <p:cTn id="78" dur="1" fill="hold">
                                          <p:stCondLst>
                                            <p:cond delay="499"/>
                                          </p:stCondLst>
                                        </p:cTn>
                                        <p:tgtEl>
                                          <p:spTgt spid="2970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World War II in Europe 1935-1939"/>
          <p:cNvPicPr>
            <a:picLocks noChangeAspect="1" noChangeArrowheads="1"/>
          </p:cNvPicPr>
          <p:nvPr/>
        </p:nvPicPr>
        <p:blipFill>
          <a:blip r:embed="rId3">
            <a:lum contrast="-2000"/>
          </a:blip>
          <a:srcRect/>
          <a:stretch>
            <a:fillRect/>
          </a:stretch>
        </p:blipFill>
        <p:spPr bwMode="auto">
          <a:xfrm>
            <a:off x="0" y="-2667000"/>
            <a:ext cx="9144000" cy="9525000"/>
          </a:xfrm>
          <a:prstGeom prst="rect">
            <a:avLst/>
          </a:prstGeom>
          <a:noFill/>
        </p:spPr>
      </p:pic>
      <p:sp>
        <p:nvSpPr>
          <p:cNvPr id="11" name="Rectangle 10"/>
          <p:cNvSpPr/>
          <p:nvPr/>
        </p:nvSpPr>
        <p:spPr>
          <a:xfrm>
            <a:off x="539552" y="188640"/>
            <a:ext cx="7968885" cy="461665"/>
          </a:xfrm>
          <a:prstGeom prst="rect">
            <a:avLst/>
          </a:prstGeom>
          <a:noFill/>
        </p:spPr>
        <p:txBody>
          <a:bodyPr wrap="square" lIns="91440" tIns="45720" rIns="91440" bIns="45720">
            <a:spAutoFit/>
          </a:bodyPr>
          <a:lstStyle/>
          <a:p>
            <a:pPr>
              <a:buFont typeface="Arial" pitchFamily="34" charset="0"/>
              <a:buChar char="•"/>
            </a:pPr>
            <a:r>
              <a:rPr lang="en-GB" sz="1200" dirty="0" smtClean="0"/>
              <a:t> Explain why the Americans and Russians were Allies</a:t>
            </a:r>
          </a:p>
          <a:p>
            <a:pPr>
              <a:buFont typeface="Arial" pitchFamily="34" charset="0"/>
              <a:buChar char="•"/>
            </a:pPr>
            <a:r>
              <a:rPr lang="en-GB" sz="1200" dirty="0" smtClean="0"/>
              <a:t> Evaluate interpretations about the reasons for Allied victory in WW2</a:t>
            </a:r>
            <a:endParaRPr lang="en-GB" sz="1200" dirty="0"/>
          </a:p>
        </p:txBody>
      </p:sp>
      <p:sp>
        <p:nvSpPr>
          <p:cNvPr id="7" name="Rectangle 6"/>
          <p:cNvSpPr/>
          <p:nvPr/>
        </p:nvSpPr>
        <p:spPr>
          <a:xfrm rot="20396215">
            <a:off x="625327" y="2287912"/>
            <a:ext cx="3548023" cy="707886"/>
          </a:xfrm>
          <a:prstGeom prst="rect">
            <a:avLst/>
          </a:prstGeom>
          <a:noFill/>
        </p:spPr>
        <p:txBody>
          <a:bodyPr wrap="none" lIns="91440" tIns="45720" rIns="91440" bIns="45720">
            <a:spAutoFit/>
          </a:bodyPr>
          <a:lstStyle/>
          <a:p>
            <a:pPr algn="ctr"/>
            <a:r>
              <a:rPr lang="en-US" sz="40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Battle of Britain</a:t>
            </a:r>
            <a:endParaRPr lang="en-US" sz="40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9" name="Rectangle 8"/>
          <p:cNvSpPr/>
          <p:nvPr/>
        </p:nvSpPr>
        <p:spPr>
          <a:xfrm>
            <a:off x="-756592" y="548680"/>
            <a:ext cx="4233006" cy="707886"/>
          </a:xfrm>
          <a:prstGeom prst="rect">
            <a:avLst/>
          </a:prstGeom>
        </p:spPr>
        <p:txBody>
          <a:bodyPr wrap="square">
            <a:spAutoFit/>
          </a:bodyPr>
          <a:lstStyle/>
          <a:p>
            <a:pPr algn="ctr"/>
            <a:r>
              <a:rPr lang="en-US" sz="4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Pearl Harbor</a:t>
            </a:r>
            <a:endParaRPr lang="en-US" sz="40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0" name="Rectangle 9"/>
          <p:cNvSpPr/>
          <p:nvPr/>
        </p:nvSpPr>
        <p:spPr>
          <a:xfrm>
            <a:off x="5508104" y="1844824"/>
            <a:ext cx="4233006" cy="1323439"/>
          </a:xfrm>
          <a:prstGeom prst="rect">
            <a:avLst/>
          </a:prstGeom>
        </p:spPr>
        <p:txBody>
          <a:bodyPr wrap="square">
            <a:spAutoFit/>
          </a:bodyPr>
          <a:lstStyle/>
          <a:p>
            <a:pPr algn="ctr"/>
            <a:r>
              <a:rPr lang="en-US" sz="4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The Battle of Stalingrad</a:t>
            </a:r>
            <a:endParaRPr lang="en-US" sz="40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2" name="Rectangle 11"/>
          <p:cNvSpPr/>
          <p:nvPr/>
        </p:nvSpPr>
        <p:spPr>
          <a:xfrm rot="20415259">
            <a:off x="-4870" y="3043121"/>
            <a:ext cx="4233006" cy="707886"/>
          </a:xfrm>
          <a:prstGeom prst="rect">
            <a:avLst/>
          </a:prstGeom>
        </p:spPr>
        <p:txBody>
          <a:bodyPr wrap="square">
            <a:spAutoFit/>
          </a:bodyPr>
          <a:lstStyle/>
          <a:p>
            <a:pPr algn="ctr"/>
            <a:r>
              <a:rPr lang="en-US" sz="4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D-Day</a:t>
            </a:r>
            <a:endParaRPr lang="en-US" sz="40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3" name="TextBox 12"/>
          <p:cNvSpPr txBox="1"/>
          <p:nvPr/>
        </p:nvSpPr>
        <p:spPr>
          <a:xfrm>
            <a:off x="1331640" y="4581128"/>
            <a:ext cx="6624736" cy="1815882"/>
          </a:xfrm>
          <a:prstGeom prst="rect">
            <a:avLst/>
          </a:prstGeom>
          <a:solidFill>
            <a:schemeClr val="accent1"/>
          </a:solidFill>
        </p:spPr>
        <p:txBody>
          <a:bodyPr wrap="square" rtlCol="0">
            <a:spAutoFit/>
          </a:bodyPr>
          <a:lstStyle/>
          <a:p>
            <a:pPr algn="ctr"/>
            <a:r>
              <a:rPr lang="en-GB" sz="2800" dirty="0" smtClean="0"/>
              <a:t>Why would the three sides claim that their event was the most significant?</a:t>
            </a:r>
          </a:p>
          <a:p>
            <a:pPr algn="ctr"/>
            <a:endParaRPr lang="en-GB" sz="2800" dirty="0" smtClean="0"/>
          </a:p>
          <a:p>
            <a:pPr algn="ctr"/>
            <a:r>
              <a:rPr lang="en-GB" sz="2800" dirty="0" smtClean="0"/>
              <a:t>What did the Allies have in common?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395536" y="920972"/>
          <a:ext cx="8424936" cy="5527375"/>
        </p:xfrm>
        <a:graphic>
          <a:graphicData uri="http://schemas.openxmlformats.org/drawingml/2006/table">
            <a:tbl>
              <a:tblPr firstRow="1" bandRow="1">
                <a:tableStyleId>{5C22544A-7EE6-4342-B048-85BDC9FD1C3A}</a:tableStyleId>
              </a:tblPr>
              <a:tblGrid>
                <a:gridCol w="8424936"/>
              </a:tblGrid>
              <a:tr h="465122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chemeClr val="tx1"/>
                          </a:solidFill>
                          <a:effectLst/>
                          <a:latin typeface="Calibri" pitchFamily="34" charset="0"/>
                          <a:ea typeface="Times New Roman" pitchFamily="18" charset="0"/>
                        </a:rPr>
                        <a:t>SOURCE </a:t>
                      </a:r>
                      <a:r>
                        <a:rPr kumimoji="0" lang="en-GB" sz="1600" b="1" i="0" u="none" strike="noStrike" cap="none" normalizeH="0" baseline="0" dirty="0" smtClean="0">
                          <a:ln>
                            <a:noFill/>
                          </a:ln>
                          <a:solidFill>
                            <a:schemeClr val="tx1"/>
                          </a:solidFill>
                          <a:effectLst/>
                          <a:latin typeface="Calibri" pitchFamily="34" charset="0"/>
                          <a:ea typeface="Times New Roman" pitchFamily="18" charset="0"/>
                        </a:rPr>
                        <a:t>B	</a:t>
                      </a:r>
                      <a:r>
                        <a:rPr kumimoji="0" lang="en-GB"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General Werner </a:t>
                      </a:r>
                      <a:r>
                        <a:rPr kumimoji="0" lang="en-GB" sz="16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Kreipe</a:t>
                      </a:r>
                      <a:r>
                        <a:rPr kumimoji="0" lang="en-GB"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 member of the Luftwaffe wrote about </a:t>
                      </a:r>
                      <a:r>
                        <a:rPr kumimoji="0" lang="en-GB"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the </a:t>
                      </a:r>
                      <a:r>
                        <a:rPr kumimoji="0" lang="en-GB"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Battle of Britain after the war.</a:t>
                      </a:r>
                      <a:r>
                        <a:rPr kumimoji="0" lang="en-GB"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r>
                      <a:br>
                        <a:rPr kumimoji="0" lang="en-GB"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en-GB"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r>
                      <a:br>
                        <a:rPr kumimoji="0" lang="en-GB"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en-GB"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Though the air battles over England were perhaps a triumph of skill and bravery so far as the German air crews were concerned, from the strategic point of view it was a failure and contributed to our ultimate defeat. The decision to fight it marks a turning point in the history of the Second World War. The German Air Force was bled almost to death, and suffered losses which could never again be made good throughout the course of the war.</a:t>
                      </a:r>
                      <a:endParaRPr kumimoji="0" lang="en-GB" sz="105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600" b="1" i="0" u="none" strike="noStrike" cap="none" normalizeH="0" baseline="0" dirty="0" smtClean="0">
                        <a:ln>
                          <a:noFill/>
                        </a:ln>
                        <a:solidFill>
                          <a:schemeClr val="tx1"/>
                        </a:solidFill>
                        <a:effectLst/>
                        <a:latin typeface="Calibri"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600" b="1" i="0" u="none" strike="noStrike" cap="none" normalizeH="0" baseline="0" dirty="0" smtClean="0">
                          <a:ln>
                            <a:noFill/>
                          </a:ln>
                          <a:solidFill>
                            <a:schemeClr val="tx1"/>
                          </a:solidFill>
                          <a:effectLst/>
                          <a:latin typeface="Calibri" pitchFamily="34" charset="0"/>
                          <a:ea typeface="Times New Roman" pitchFamily="18" charset="0"/>
                        </a:rPr>
                        <a:t>SOURCE C	</a:t>
                      </a:r>
                      <a:r>
                        <a:rPr kumimoji="0" lang="en-GB"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George Orwell, BBC radio broadcast (19th September 1942)</a:t>
                      </a:r>
                      <a:r>
                        <a:rPr kumimoji="0" lang="en-GB" sz="1600" b="1" i="0" u="none" strike="noStrike" cap="none" normalizeH="0" baseline="0" dirty="0" smtClean="0">
                          <a:ln>
                            <a:noFill/>
                          </a:ln>
                          <a:solidFill>
                            <a:srgbClr val="000000"/>
                          </a:solidFill>
                          <a:effectLst/>
                          <a:latin typeface="Swis721 BT" pitchFamily="34" charset="0"/>
                          <a:ea typeface="Times New Roman" pitchFamily="18" charset="0"/>
                          <a:cs typeface="Arial" pitchFamily="34" charset="0"/>
                        </a:rPr>
                        <a:t/>
                      </a:r>
                      <a:br>
                        <a:rPr kumimoji="0" lang="en-GB" sz="1600" b="1" i="0" u="none" strike="noStrike" cap="none" normalizeH="0" baseline="0" dirty="0" smtClean="0">
                          <a:ln>
                            <a:noFill/>
                          </a:ln>
                          <a:solidFill>
                            <a:srgbClr val="000000"/>
                          </a:solidFill>
                          <a:effectLst/>
                          <a:latin typeface="Swis721 BT" pitchFamily="34" charset="0"/>
                          <a:ea typeface="Times New Roman" pitchFamily="18" charset="0"/>
                          <a:cs typeface="Arial" pitchFamily="34" charset="0"/>
                        </a:rPr>
                      </a:br>
                      <a:endParaRPr kumimoji="0" lang="en-GB" sz="105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September 15</a:t>
                      </a:r>
                      <a:r>
                        <a:rPr kumimoji="0" lang="en-GB" sz="1600" b="0" i="0" u="none" strike="noStrike" cap="none" normalizeH="0" baseline="30000" dirty="0" smtClean="0">
                          <a:ln>
                            <a:noFill/>
                          </a:ln>
                          <a:solidFill>
                            <a:schemeClr val="tx1"/>
                          </a:solidFill>
                          <a:effectLst/>
                          <a:latin typeface="Arial" pitchFamily="34" charset="0"/>
                          <a:ea typeface="Times New Roman" pitchFamily="18" charset="0"/>
                          <a:cs typeface="Arial" pitchFamily="34" charset="0"/>
                        </a:rPr>
                        <a:t>th</a:t>
                      </a:r>
                      <a:r>
                        <a:rPr kumimoji="0" lang="en-GB"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1940 is celebrated as the anniversary because on that day the Royal Air Force shot down no less than 185 German planes, and it was about that date that the failure of the Germans to overwhelm the British defences by daylight bombing became apparent. Now that we can look back and see the events in better perspective it is becoming clear that the Battle of Britain ranks in importance with Trafalgar, Salamis, the defeat of the Spanish Armada and other battles of the past in which the invading forces of a seemingly invincible monarch or dictator have been beaten back and which have formed a turning point in history.</a:t>
                      </a:r>
                      <a:endParaRPr kumimoji="0" lang="en-GB" sz="3200" b="0" i="0" u="none" strike="noStrike" cap="none" normalizeH="0" baseline="0" dirty="0" smtClean="0">
                        <a:ln>
                          <a:noFill/>
                        </a:ln>
                        <a:solidFill>
                          <a:schemeClr val="tx1"/>
                        </a:solidFill>
                        <a:effectLst/>
                        <a:latin typeface="Arial" pitchFamily="34" charset="0"/>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76152">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05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smtClean="0">
                          <a:ln>
                            <a:noFill/>
                          </a:ln>
                          <a:solidFill>
                            <a:schemeClr val="tx1"/>
                          </a:solidFill>
                          <a:effectLst/>
                          <a:latin typeface="Arial" pitchFamily="34" charset="0"/>
                        </a:rPr>
                        <a:t>WHO IS MORE TRUSTWORTHY AND WHY?</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smtClean="0">
                          <a:ln>
                            <a:noFill/>
                          </a:ln>
                          <a:solidFill>
                            <a:schemeClr val="tx1"/>
                          </a:solidFill>
                          <a:effectLst/>
                          <a:latin typeface="Arial" pitchFamily="34" charset="0"/>
                        </a:rPr>
                        <a:t>                                                        WHAT CAN WE LEARN ABOUT INTERPRETATIONS?</a:t>
                      </a:r>
                      <a:endParaRPr kumimoji="0" lang="en-GB" sz="1600" b="0" i="0" u="none" strike="noStrike" cap="none" normalizeH="0" baseline="0" dirty="0" smtClean="0">
                        <a:ln>
                          <a:noFill/>
                        </a:ln>
                        <a:solidFill>
                          <a:schemeClr val="tx1"/>
                        </a:solidFill>
                        <a:effectLst/>
                        <a:latin typeface="Arial" pitchFamily="34" charset="0"/>
                      </a:endParaRPr>
                    </a:p>
                  </a:txBody>
                  <a:tcPr marL="121920" marR="12192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1" name="Rectangle 10"/>
          <p:cNvSpPr/>
          <p:nvPr/>
        </p:nvSpPr>
        <p:spPr>
          <a:xfrm>
            <a:off x="539552" y="188640"/>
            <a:ext cx="7968885" cy="461665"/>
          </a:xfrm>
          <a:prstGeom prst="rect">
            <a:avLst/>
          </a:prstGeom>
          <a:noFill/>
        </p:spPr>
        <p:txBody>
          <a:bodyPr wrap="square" lIns="91440" tIns="45720" rIns="91440" bIns="45720">
            <a:spAutoFit/>
          </a:bodyPr>
          <a:lstStyle/>
          <a:p>
            <a:pPr>
              <a:buFont typeface="Arial" pitchFamily="34" charset="0"/>
              <a:buChar char="•"/>
            </a:pPr>
            <a:r>
              <a:rPr lang="en-GB" sz="1200" dirty="0" smtClean="0"/>
              <a:t> Explain why the Americans and Russians were Allies</a:t>
            </a:r>
          </a:p>
          <a:p>
            <a:pPr>
              <a:buFont typeface="Arial" pitchFamily="34" charset="0"/>
              <a:buChar char="•"/>
            </a:pPr>
            <a:r>
              <a:rPr lang="en-GB" sz="1200" dirty="0" smtClean="0"/>
              <a:t> Evaluate interpretations about the reasons for Allied victory in WW2</a:t>
            </a:r>
            <a:endParaRPr lang="en-GB" sz="1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en-GB" b="1" dirty="0" smtClean="0">
                <a:solidFill>
                  <a:srgbClr val="002060"/>
                </a:solidFill>
                <a:effectLst>
                  <a:outerShdw blurRad="38100" dist="38100" dir="2700000" algn="tl">
                    <a:srgbClr val="000000">
                      <a:alpha val="43137"/>
                    </a:srgbClr>
                  </a:outerShdw>
                </a:effectLst>
                <a:latin typeface="Arial Rounded MT Bold" pitchFamily="34" charset="0"/>
              </a:rPr>
              <a:t>Investigation Task</a:t>
            </a:r>
            <a:endParaRPr lang="en-GB" b="1" dirty="0">
              <a:solidFill>
                <a:srgbClr val="002060"/>
              </a:solidFill>
              <a:effectLst>
                <a:outerShdw blurRad="38100" dist="38100" dir="2700000" algn="tl">
                  <a:srgbClr val="000000">
                    <a:alpha val="43137"/>
                  </a:srgbClr>
                </a:outerShdw>
              </a:effectLst>
              <a:latin typeface="Arial Rounded MT Bold" pitchFamily="34" charset="0"/>
            </a:endParaRPr>
          </a:p>
        </p:txBody>
      </p:sp>
      <p:sp>
        <p:nvSpPr>
          <p:cNvPr id="3" name="Content Placeholder 2"/>
          <p:cNvSpPr>
            <a:spLocks noGrp="1"/>
          </p:cNvSpPr>
          <p:nvPr>
            <p:ph idx="1"/>
          </p:nvPr>
        </p:nvSpPr>
        <p:spPr>
          <a:xfrm>
            <a:off x="107504" y="908720"/>
            <a:ext cx="8229600" cy="4525963"/>
          </a:xfrm>
        </p:spPr>
        <p:txBody>
          <a:bodyPr>
            <a:normAutofit fontScale="92500"/>
          </a:bodyPr>
          <a:lstStyle/>
          <a:p>
            <a:r>
              <a:rPr lang="en-GB" dirty="0" smtClean="0"/>
              <a:t>Use the sources on your tables – each of them is an interpretation:</a:t>
            </a:r>
          </a:p>
          <a:p>
            <a:r>
              <a:rPr lang="en-GB" dirty="0" smtClean="0"/>
              <a:t>You need to decide on the following and answer these questions in your book:</a:t>
            </a:r>
          </a:p>
          <a:p>
            <a:pPr lvl="1"/>
            <a:r>
              <a:rPr lang="en-GB" dirty="0" smtClean="0"/>
              <a:t>What was the most significant turning point in WW2?</a:t>
            </a:r>
          </a:p>
          <a:p>
            <a:pPr lvl="1"/>
            <a:r>
              <a:rPr lang="en-GB" dirty="0" smtClean="0"/>
              <a:t>Who wrote the source that you trust most?</a:t>
            </a:r>
          </a:p>
          <a:p>
            <a:pPr lvl="1"/>
            <a:r>
              <a:rPr lang="en-GB" dirty="0" smtClean="0"/>
              <a:t>Quote from your source</a:t>
            </a:r>
          </a:p>
          <a:p>
            <a:pPr lvl="1"/>
            <a:r>
              <a:rPr lang="en-GB" dirty="0" smtClean="0"/>
              <a:t>Explain why you trust this more than any other piece of evidence</a:t>
            </a:r>
            <a:endParaRPr lang="en-GB" dirty="0"/>
          </a:p>
        </p:txBody>
      </p:sp>
      <p:sp>
        <p:nvSpPr>
          <p:cNvPr id="6" name="TextBox 5"/>
          <p:cNvSpPr txBox="1"/>
          <p:nvPr/>
        </p:nvSpPr>
        <p:spPr>
          <a:xfrm>
            <a:off x="107504" y="2881535"/>
            <a:ext cx="755576" cy="2246769"/>
          </a:xfrm>
          <a:prstGeom prst="rect">
            <a:avLst/>
          </a:prstGeom>
          <a:noFill/>
        </p:spPr>
        <p:txBody>
          <a:bodyPr wrap="square" rtlCol="0">
            <a:spAutoFit/>
          </a:bodyPr>
          <a:lstStyle/>
          <a:p>
            <a:r>
              <a:rPr lang="en-GB" sz="2800" b="1" dirty="0" smtClean="0">
                <a:solidFill>
                  <a:srgbClr val="002060"/>
                </a:solidFill>
                <a:effectLst>
                  <a:outerShdw blurRad="38100" dist="38100" dir="2700000" algn="tl">
                    <a:srgbClr val="000000">
                      <a:alpha val="43137"/>
                    </a:srgbClr>
                  </a:outerShdw>
                </a:effectLst>
                <a:latin typeface="Arial Rounded MT Bold" pitchFamily="34" charset="0"/>
              </a:rPr>
              <a:t>P</a:t>
            </a:r>
          </a:p>
          <a:p>
            <a:endParaRPr lang="en-GB" sz="2800" b="1" dirty="0" smtClean="0">
              <a:solidFill>
                <a:srgbClr val="002060"/>
              </a:solidFill>
              <a:effectLst>
                <a:outerShdw blurRad="38100" dist="38100" dir="2700000" algn="tl">
                  <a:srgbClr val="000000">
                    <a:alpha val="43137"/>
                  </a:srgbClr>
                </a:outerShdw>
              </a:effectLst>
              <a:latin typeface="Arial Rounded MT Bold" pitchFamily="34" charset="0"/>
            </a:endParaRPr>
          </a:p>
          <a:p>
            <a:r>
              <a:rPr lang="en-GB" sz="2800" b="1" dirty="0" smtClean="0">
                <a:solidFill>
                  <a:srgbClr val="002060"/>
                </a:solidFill>
                <a:effectLst>
                  <a:outerShdw blurRad="38100" dist="38100" dir="2700000" algn="tl">
                    <a:srgbClr val="000000">
                      <a:alpha val="43137"/>
                    </a:srgbClr>
                  </a:outerShdw>
                </a:effectLst>
                <a:latin typeface="Arial Rounded MT Bold" pitchFamily="34" charset="0"/>
              </a:rPr>
              <a:t>E</a:t>
            </a:r>
          </a:p>
          <a:p>
            <a:endParaRPr lang="en-GB" sz="2800" b="1" dirty="0" smtClean="0">
              <a:solidFill>
                <a:srgbClr val="002060"/>
              </a:solidFill>
              <a:effectLst>
                <a:outerShdw blurRad="38100" dist="38100" dir="2700000" algn="tl">
                  <a:srgbClr val="000000">
                    <a:alpha val="43137"/>
                  </a:srgbClr>
                </a:outerShdw>
              </a:effectLst>
              <a:latin typeface="Arial Rounded MT Bold" pitchFamily="34" charset="0"/>
            </a:endParaRPr>
          </a:p>
          <a:p>
            <a:r>
              <a:rPr lang="en-GB" sz="2800" b="1" dirty="0" smtClean="0">
                <a:solidFill>
                  <a:srgbClr val="002060"/>
                </a:solidFill>
                <a:effectLst>
                  <a:outerShdw blurRad="38100" dist="38100" dir="2700000" algn="tl">
                    <a:srgbClr val="000000">
                      <a:alpha val="43137"/>
                    </a:srgbClr>
                  </a:outerShdw>
                </a:effectLst>
                <a:latin typeface="Arial Rounded MT Bold" pitchFamily="34" charset="0"/>
              </a:rPr>
              <a:t>E</a:t>
            </a:r>
          </a:p>
        </p:txBody>
      </p:sp>
      <p:sp>
        <p:nvSpPr>
          <p:cNvPr id="7" name="TextBox 6"/>
          <p:cNvSpPr txBox="1"/>
          <p:nvPr/>
        </p:nvSpPr>
        <p:spPr>
          <a:xfrm>
            <a:off x="8280920" y="2881535"/>
            <a:ext cx="755576" cy="2246769"/>
          </a:xfrm>
          <a:prstGeom prst="rect">
            <a:avLst/>
          </a:prstGeom>
          <a:noFill/>
        </p:spPr>
        <p:txBody>
          <a:bodyPr wrap="square" rtlCol="0">
            <a:spAutoFit/>
          </a:bodyPr>
          <a:lstStyle/>
          <a:p>
            <a:r>
              <a:rPr lang="en-GB" sz="2800" b="1" dirty="0" smtClean="0">
                <a:solidFill>
                  <a:srgbClr val="002060"/>
                </a:solidFill>
                <a:effectLst>
                  <a:outerShdw blurRad="38100" dist="38100" dir="2700000" algn="tl">
                    <a:srgbClr val="000000">
                      <a:alpha val="43137"/>
                    </a:srgbClr>
                  </a:outerShdw>
                </a:effectLst>
                <a:latin typeface="Arial Rounded MT Bold" pitchFamily="34" charset="0"/>
              </a:rPr>
              <a:t>C</a:t>
            </a:r>
          </a:p>
          <a:p>
            <a:endParaRPr lang="en-GB" sz="2800" b="1" dirty="0" smtClean="0">
              <a:solidFill>
                <a:srgbClr val="002060"/>
              </a:solidFill>
              <a:effectLst>
                <a:outerShdw blurRad="38100" dist="38100" dir="2700000" algn="tl">
                  <a:srgbClr val="000000">
                    <a:alpha val="43137"/>
                  </a:srgbClr>
                </a:outerShdw>
              </a:effectLst>
              <a:latin typeface="Arial Rounded MT Bold" pitchFamily="34" charset="0"/>
            </a:endParaRPr>
          </a:p>
          <a:p>
            <a:r>
              <a:rPr lang="en-GB" sz="2800" b="1" dirty="0" smtClean="0">
                <a:solidFill>
                  <a:srgbClr val="002060"/>
                </a:solidFill>
                <a:effectLst>
                  <a:outerShdw blurRad="38100" dist="38100" dir="2700000" algn="tl">
                    <a:srgbClr val="000000">
                      <a:alpha val="43137"/>
                    </a:srgbClr>
                  </a:outerShdw>
                </a:effectLst>
                <a:latin typeface="Arial Rounded MT Bold" pitchFamily="34" charset="0"/>
              </a:rPr>
              <a:t>B</a:t>
            </a:r>
          </a:p>
          <a:p>
            <a:endParaRPr lang="en-GB" sz="2800" b="1" dirty="0" smtClean="0">
              <a:solidFill>
                <a:srgbClr val="002060"/>
              </a:solidFill>
              <a:effectLst>
                <a:outerShdw blurRad="38100" dist="38100" dir="2700000" algn="tl">
                  <a:srgbClr val="000000">
                    <a:alpha val="43137"/>
                  </a:srgbClr>
                </a:outerShdw>
              </a:effectLst>
              <a:latin typeface="Arial Rounded MT Bold" pitchFamily="34" charset="0"/>
            </a:endParaRPr>
          </a:p>
          <a:p>
            <a:r>
              <a:rPr lang="en-GB" sz="2800" b="1" dirty="0" smtClean="0">
                <a:solidFill>
                  <a:srgbClr val="002060"/>
                </a:solidFill>
                <a:effectLst>
                  <a:outerShdw blurRad="38100" dist="38100" dir="2700000" algn="tl">
                    <a:srgbClr val="000000">
                      <a:alpha val="43137"/>
                    </a:srgbClr>
                  </a:outerShdw>
                </a:effectLst>
                <a:latin typeface="Arial Rounded MT Bold" pitchFamily="34" charset="0"/>
              </a:rPr>
              <a:t>A</a:t>
            </a:r>
          </a:p>
        </p:txBody>
      </p:sp>
      <p:sp>
        <p:nvSpPr>
          <p:cNvPr id="8" name="TextBox 7"/>
          <p:cNvSpPr txBox="1"/>
          <p:nvPr/>
        </p:nvSpPr>
        <p:spPr>
          <a:xfrm>
            <a:off x="323528" y="5401815"/>
            <a:ext cx="8532440" cy="1323439"/>
          </a:xfrm>
          <a:prstGeom prst="rect">
            <a:avLst/>
          </a:prstGeom>
          <a:noFill/>
        </p:spPr>
        <p:txBody>
          <a:bodyPr wrap="square" rtlCol="0">
            <a:spAutoFit/>
          </a:bodyPr>
          <a:lstStyle/>
          <a:p>
            <a:pPr algn="ctr"/>
            <a:r>
              <a:rPr lang="en-GB" sz="2800" b="1" dirty="0" smtClean="0">
                <a:solidFill>
                  <a:srgbClr val="002060"/>
                </a:solidFill>
                <a:effectLst>
                  <a:outerShdw blurRad="38100" dist="38100" dir="2700000" algn="tl">
                    <a:srgbClr val="000000">
                      <a:alpha val="43137"/>
                    </a:srgbClr>
                  </a:outerShdw>
                </a:effectLst>
                <a:latin typeface="Arial Rounded MT Bold" pitchFamily="34" charset="0"/>
              </a:rPr>
              <a:t>What grade is your statement working at?</a:t>
            </a:r>
          </a:p>
          <a:p>
            <a:pPr algn="ctr"/>
            <a:endParaRPr lang="en-GB" sz="2800" b="1" dirty="0" smtClean="0">
              <a:solidFill>
                <a:srgbClr val="002060"/>
              </a:solidFill>
              <a:effectLst>
                <a:outerShdw blurRad="38100" dist="38100" dir="2700000" algn="tl">
                  <a:srgbClr val="000000">
                    <a:alpha val="43137"/>
                  </a:srgbClr>
                </a:outerShdw>
              </a:effectLst>
              <a:latin typeface="Arial Rounded MT Bold" pitchFamily="34" charset="0"/>
            </a:endParaRPr>
          </a:p>
          <a:p>
            <a:pPr algn="ctr"/>
            <a:r>
              <a:rPr lang="en-GB" sz="2400" b="1" dirty="0" smtClean="0">
                <a:solidFill>
                  <a:srgbClr val="C00000"/>
                </a:solidFill>
                <a:effectLst>
                  <a:outerShdw blurRad="38100" dist="38100" dir="2700000" algn="tl">
                    <a:srgbClr val="000000">
                      <a:alpha val="43137"/>
                    </a:srgbClr>
                  </a:outerShdw>
                </a:effectLst>
                <a:latin typeface="Arial Rounded MT Bold" pitchFamily="34" charset="0"/>
              </a:rPr>
              <a:t>AIM YOUR HOMEWORK AT IMPROVING YOUR GRADE</a:t>
            </a:r>
          </a:p>
        </p:txBody>
      </p:sp>
      <p:sp>
        <p:nvSpPr>
          <p:cNvPr id="9" name="Down Arrow 8"/>
          <p:cNvSpPr/>
          <p:nvPr/>
        </p:nvSpPr>
        <p:spPr>
          <a:xfrm>
            <a:off x="8748464" y="2780928"/>
            <a:ext cx="395536" cy="25202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856</TotalTime>
  <Words>516</Words>
  <Application>Microsoft Office PowerPoint</Application>
  <PresentationFormat>On-screen Show (4:3)</PresentationFormat>
  <Paragraphs>139</Paragraphs>
  <Slides>10</Slides>
  <Notes>5</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Slide 1</vt:lpstr>
      <vt:lpstr>When did the Cold War begin?</vt:lpstr>
      <vt:lpstr>Slide 3</vt:lpstr>
      <vt:lpstr>Slide 4</vt:lpstr>
      <vt:lpstr>Slide 5</vt:lpstr>
      <vt:lpstr>Slide 6</vt:lpstr>
      <vt:lpstr>Slide 7</vt:lpstr>
      <vt:lpstr>Slide 8</vt:lpstr>
      <vt:lpstr>Investigation Task</vt:lpstr>
      <vt:lpstr>Slide 10</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Russia in Revolution 1917-1924</dc:title>
  <dc:creator>grt2</dc:creator>
  <cp:lastModifiedBy>grt2</cp:lastModifiedBy>
  <cp:revision>74</cp:revision>
  <dcterms:created xsi:type="dcterms:W3CDTF">2012-10-06T14:41:45Z</dcterms:created>
  <dcterms:modified xsi:type="dcterms:W3CDTF">2013-02-23T21:06:26Z</dcterms:modified>
</cp:coreProperties>
</file>